
<file path=[Content_Types].xml><?xml version="1.0" encoding="utf-8"?>
<Types xmlns="http://schemas.openxmlformats.org/package/2006/content-types">
  <Default Extension="png" ContentType="image/png"/>
  <Default Extension="m4a" ContentType="audio/mp4"/>
  <Default Extension="wmf" ContentType="image/x-wm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49" r:id="rId2"/>
    <p:sldMasterId id="2147483763" r:id="rId3"/>
    <p:sldMasterId id="2147483818" r:id="rId4"/>
  </p:sldMasterIdLst>
  <p:notesMasterIdLst>
    <p:notesMasterId r:id="rId33"/>
  </p:notesMasterIdLst>
  <p:sldIdLst>
    <p:sldId id="286" r:id="rId5"/>
    <p:sldId id="276" r:id="rId6"/>
    <p:sldId id="288" r:id="rId7"/>
    <p:sldId id="277" r:id="rId8"/>
    <p:sldId id="273" r:id="rId9"/>
    <p:sldId id="289" r:id="rId10"/>
    <p:sldId id="271" r:id="rId11"/>
    <p:sldId id="262" r:id="rId12"/>
    <p:sldId id="274" r:id="rId13"/>
    <p:sldId id="259" r:id="rId14"/>
    <p:sldId id="260" r:id="rId15"/>
    <p:sldId id="261" r:id="rId16"/>
    <p:sldId id="290" r:id="rId17"/>
    <p:sldId id="263" r:id="rId18"/>
    <p:sldId id="264" r:id="rId19"/>
    <p:sldId id="265" r:id="rId20"/>
    <p:sldId id="278" r:id="rId21"/>
    <p:sldId id="279" r:id="rId22"/>
    <p:sldId id="266" r:id="rId23"/>
    <p:sldId id="282" r:id="rId24"/>
    <p:sldId id="283" r:id="rId25"/>
    <p:sldId id="284" r:id="rId26"/>
    <p:sldId id="285" r:id="rId27"/>
    <p:sldId id="268" r:id="rId28"/>
    <p:sldId id="269" r:id="rId29"/>
    <p:sldId id="270" r:id="rId30"/>
    <p:sldId id="280" r:id="rId31"/>
    <p:sldId id="291" r:id="rId32"/>
  </p:sldIdLst>
  <p:sldSz cx="9144000" cy="6858000" type="screen4x3"/>
  <p:notesSz cx="6858000" cy="9144000"/>
  <p:custDataLst>
    <p:tags r:id="rId34"/>
  </p:custDataLst>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C5F9"/>
    <a:srgbClr val="00FF00"/>
    <a:srgbClr val="66CCFF"/>
    <a:srgbClr val="66FFFF"/>
    <a:srgbClr val="66FF33"/>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85" autoAdjust="0"/>
  </p:normalViewPr>
  <p:slideViewPr>
    <p:cSldViewPr snapToGrid="0">
      <p:cViewPr varScale="1">
        <p:scale>
          <a:sx n="63" d="100"/>
          <a:sy n="63" d="100"/>
        </p:scale>
        <p:origin x="1380" y="56"/>
      </p:cViewPr>
      <p:guideLst>
        <p:guide orient="horz" pos="2160"/>
        <p:guide pos="2880"/>
      </p:guideLst>
    </p:cSldViewPr>
  </p:slideViewPr>
  <p:notesTextViewPr>
    <p:cViewPr>
      <p:scale>
        <a:sx n="100" d="100"/>
        <a:sy n="100" d="100"/>
      </p:scale>
      <p:origin x="0" y="0"/>
    </p:cViewPr>
  </p:notesText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GB" altLang="en-US"/>
          </a:p>
        </p:txBody>
      </p:sp>
      <p:sp>
        <p:nvSpPr>
          <p:cNvPr id="389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765CB23C-8F9F-480A-88D1-CE75BC33A346}" type="datetimeFigureOut">
              <a:rPr lang="en-GB" altLang="en-US"/>
              <a:pPr>
                <a:defRPr/>
              </a:pPr>
              <a:t>16/04/2021</a:t>
            </a:fld>
            <a:endParaRPr lang="en-GB" alt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smtClean="0"/>
              <a:t>Click to edit Master text styles</a:t>
            </a:r>
          </a:p>
          <a:p>
            <a:pPr lvl="1"/>
            <a:r>
              <a:rPr lang="en-GB" altLang="en-US" noProof="0" smtClean="0"/>
              <a:t>Second level</a:t>
            </a:r>
          </a:p>
          <a:p>
            <a:pPr lvl="2"/>
            <a:r>
              <a:rPr lang="en-GB" altLang="en-US" noProof="0" smtClean="0"/>
              <a:t>Third level</a:t>
            </a:r>
          </a:p>
          <a:p>
            <a:pPr lvl="3"/>
            <a:r>
              <a:rPr lang="en-GB" altLang="en-US" noProof="0" smtClean="0"/>
              <a:t>Fourth level</a:t>
            </a:r>
          </a:p>
          <a:p>
            <a:pPr lvl="4"/>
            <a:r>
              <a:rPr lang="en-GB" altLang="en-US" noProof="0" smtClean="0"/>
              <a:t>Fifth level</a:t>
            </a:r>
          </a:p>
        </p:txBody>
      </p:sp>
      <p:sp>
        <p:nvSpPr>
          <p:cNvPr id="389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GB" altLang="en-US"/>
          </a:p>
        </p:txBody>
      </p:sp>
      <p:sp>
        <p:nvSpPr>
          <p:cNvPr id="389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B799175A-E321-43C0-897B-DD36C51FFA8F}"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B799175A-E321-43C0-897B-DD36C51FFA8F}" type="slidenum">
              <a:rPr lang="en-GB" altLang="en-US" smtClean="0"/>
              <a:pPr>
                <a:defRPr/>
              </a:pPr>
              <a:t>1</a:t>
            </a:fld>
            <a:endParaRPr lang="en-GB" altLang="en-US"/>
          </a:p>
        </p:txBody>
      </p:sp>
    </p:spTree>
    <p:extLst>
      <p:ext uri="{BB962C8B-B14F-4D97-AF65-F5344CB8AC3E}">
        <p14:creationId xmlns:p14="http://schemas.microsoft.com/office/powerpoint/2010/main" val="3047339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p:spPr>
        <p:txBody>
          <a:bodyPr/>
          <a:lstStyle/>
          <a:p>
            <a:pPr algn="l" rtl="0" fontAlgn="base"/>
            <a:r>
              <a:rPr lang="en-GB" sz="1200" b="0" i="0" u="none" strike="noStrike" dirty="0" smtClean="0">
                <a:solidFill>
                  <a:srgbClr val="000000"/>
                </a:solidFill>
                <a:effectLst/>
                <a:latin typeface="Calibri" panose="020F0502020204030204" pitchFamily="34" charset="0"/>
              </a:rPr>
              <a:t>To take care of this, we can still choose to use logic gates, but we introduce another device, the</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7 4 L S 8 5 bit comparator which may be rather </a:t>
            </a:r>
            <a:r>
              <a:rPr lang="en-GB" sz="1200" b="0" i="0" u="none" strike="noStrike" dirty="0" err="1" smtClean="0">
                <a:solidFill>
                  <a:srgbClr val="000000"/>
                </a:solidFill>
                <a:effectLst/>
                <a:latin typeface="Calibri" panose="020F0502020204030204" pitchFamily="34" charset="0"/>
              </a:rPr>
              <a:t>overspecified</a:t>
            </a:r>
            <a:r>
              <a:rPr lang="en-GB" sz="1200" b="0" i="0" u="none" strike="noStrike" dirty="0" smtClean="0">
                <a:solidFill>
                  <a:srgbClr val="000000"/>
                </a:solidFill>
                <a:effectLst/>
                <a:latin typeface="Calibri" panose="020F0502020204030204" pitchFamily="34" charset="0"/>
              </a:rPr>
              <a:t> for the task at hand, but it is versatile.</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dirty="0" smtClean="0">
                <a:solidFill>
                  <a:srgbClr val="444444"/>
                </a:solidFill>
                <a:effectLst/>
                <a:latin typeface="Calibri" panose="020F0502020204030204" pitchFamily="34" charset="0"/>
              </a:rPr>
              <a:t>​</a:t>
            </a:r>
            <a:endParaRPr lang="en-GB"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We use only the A=B output. </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The output will go high when A inputs equal B inputs and IA=B (or pin 3) is held high. The truth table is shown in the next slide.</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dirty="0" smtClean="0">
                <a:solidFill>
                  <a:srgbClr val="444444"/>
                </a:solidFill>
                <a:effectLst/>
                <a:latin typeface="Calibri" panose="020F0502020204030204" pitchFamily="34" charset="0"/>
              </a:rPr>
              <a:t>​</a:t>
            </a:r>
            <a:endParaRPr lang="en-GB"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We can set the desired bit pattern at either the A or B inputs.</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dirty="0" smtClean="0">
                <a:solidFill>
                  <a:srgbClr val="444444"/>
                </a:solidFill>
                <a:effectLst/>
                <a:latin typeface="Calibri" panose="020F0502020204030204" pitchFamily="34" charset="0"/>
              </a:rPr>
              <a:t>​</a:t>
            </a:r>
            <a:endParaRPr lang="en-GB"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Another important point is that there are other devices connected to the system that use up certain parts of the memory map. Thus we need flexibility in locating the starting address of our memory block</a:t>
            </a:r>
            <a:endParaRPr lang="en-US" b="0" i="0" dirty="0">
              <a:solidFill>
                <a:srgbClr val="444444"/>
              </a:solidFill>
              <a:effectLst/>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dirty="0" smtClean="0">
                <a:solidFill>
                  <a:srgbClr val="000000"/>
                </a:solidFill>
                <a:effectLst/>
                <a:latin typeface="Calibri" panose="020F0502020204030204" pitchFamily="34" charset="0"/>
              </a:rPr>
              <a:t>From the truth table of the 74LS85 , we see that when the digital value at the A inputs equal the digital value at the B inputs, then the A=B pin will go high when IA=IB is high.</a:t>
            </a:r>
            <a:r>
              <a:rPr lang="en-GB" sz="1200" b="0" i="0" dirty="0" smtClean="0">
                <a:solidFill>
                  <a:srgbClr val="000000"/>
                </a:solidFill>
                <a:effectLst/>
                <a:latin typeface="Calibri" panose="020F0502020204030204" pitchFamily="34" charset="0"/>
              </a:rPr>
              <a:t>​</a:t>
            </a:r>
            <a:endParaRPr lang="en-SG" dirty="0"/>
          </a:p>
        </p:txBody>
      </p:sp>
      <p:sp>
        <p:nvSpPr>
          <p:cNvPr id="4" name="Slide Number Placeholder 3"/>
          <p:cNvSpPr>
            <a:spLocks noGrp="1"/>
          </p:cNvSpPr>
          <p:nvPr>
            <p:ph type="sldNum" sz="quarter" idx="10"/>
          </p:nvPr>
        </p:nvSpPr>
        <p:spPr/>
        <p:txBody>
          <a:bodyPr/>
          <a:lstStyle/>
          <a:p>
            <a:pPr>
              <a:defRPr/>
            </a:pPr>
            <a:fld id="{B799175A-E321-43C0-897B-DD36C51FFA8F}" type="slidenum">
              <a:rPr lang="en-GB" altLang="en-US" smtClean="0"/>
              <a:pPr>
                <a:defRPr/>
              </a:pPr>
              <a:t>13</a:t>
            </a:fld>
            <a:endParaRPr lang="en-GB" altLang="en-US"/>
          </a:p>
        </p:txBody>
      </p:sp>
    </p:spTree>
    <p:extLst>
      <p:ext uri="{BB962C8B-B14F-4D97-AF65-F5344CB8AC3E}">
        <p14:creationId xmlns:p14="http://schemas.microsoft.com/office/powerpoint/2010/main" val="250402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p:spPr>
        <p:txBody>
          <a:bodyPr/>
          <a:lstStyle/>
          <a:p>
            <a:pPr algn="l" rtl="0" fontAlgn="base"/>
            <a:r>
              <a:rPr lang="en-GB" sz="1000" b="0" i="0" u="none" strike="noStrike" dirty="0" smtClean="0">
                <a:solidFill>
                  <a:srgbClr val="000000"/>
                </a:solidFill>
                <a:effectLst/>
                <a:latin typeface="Calibri" panose="020F0502020204030204" pitchFamily="34" charset="0"/>
              </a:rPr>
              <a:t>In designing a full decoding system using a 7 4 1 3 8, we should note the number of address lines that are used by the memory chip itself. This is because these lines cannot be used for decoding. Thus only the remaining lines on the host processor address bus is available. </a:t>
            </a:r>
            <a:r>
              <a:rPr lang="en-US" sz="1000" b="0" i="0" dirty="0" smtClean="0">
                <a:solidFill>
                  <a:srgbClr val="444444"/>
                </a:solidFill>
                <a:effectLst/>
                <a:latin typeface="Calibri" panose="020F0502020204030204" pitchFamily="34" charset="0"/>
              </a:rPr>
              <a:t>​</a:t>
            </a:r>
          </a:p>
          <a:p>
            <a:pPr algn="l" rtl="0" fontAlgn="base"/>
            <a:r>
              <a:rPr lang="en-GB"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To summarize, we may use the following steps:</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1) Identify how many address pins the memory chip uses.</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2) Calculate the number of chips that are required in the design.</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3) Draw the memory map of the design. Do this by laying out the chips contiguously, that is,</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the starting address of a chip follows immediately after the last address of the previous</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chip. Write down the range of addresses of each chip in hexadecimal.</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4) Draw a truth table. This is the binary representation of the range of addresses.</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5) Looking at the bits, observe any pattern of numbers, for example, running binary numbers</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in the bits.</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6) Fit this pattern to the truth table of the 7 4 1 3 8. First, see which address pins are to be</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assigned to inputs A, B and C. Then see how to assign the remaining address pins to the</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Enable inputs of the 7 4 1 3 8.</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7) If there are unassigned processor address pins, assign them to the 7 4 6 8 8.</a:t>
            </a:r>
            <a:r>
              <a:rPr lang="en-US" sz="1000" b="0" i="0" dirty="0" smtClean="0">
                <a:solidFill>
                  <a:srgbClr val="444444"/>
                </a:solidFill>
                <a:effectLst/>
                <a:latin typeface="Calibri" panose="020F0502020204030204" pitchFamily="34" charset="0"/>
              </a:rPr>
              <a:t>​</a:t>
            </a:r>
          </a:p>
          <a:p>
            <a:pPr algn="l" rtl="0" fontAlgn="base">
              <a:buFont typeface="+mj-lt"/>
              <a:buAutoNum type="arabicPeriod" startAt="8"/>
            </a:pPr>
            <a:r>
              <a:rPr lang="en-GB" sz="1000" b="0" i="0" u="none" strike="noStrike" dirty="0" smtClean="0">
                <a:solidFill>
                  <a:srgbClr val="000000"/>
                </a:solidFill>
                <a:effectLst/>
                <a:latin typeface="Calibri" panose="020F0502020204030204" pitchFamily="34" charset="0"/>
              </a:rPr>
              <a:t> Finally, produce the schematic.</a:t>
            </a:r>
            <a:endParaRPr lang="en-US" sz="500" b="0" i="0" dirty="0" smtClean="0">
              <a:solidFill>
                <a:srgbClr val="444444"/>
              </a:solidFill>
              <a:effectLst/>
              <a:latin typeface="Arial" panose="020B0604020202020204" pitchFamily="34" charset="0"/>
            </a:endParaRPr>
          </a:p>
          <a:p>
            <a:pPr marL="190500" indent="-190500" eaLnBrk="1" hangingPunct="1"/>
            <a:endParaRPr lang="en-GB" altLang="en-US" sz="100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pPr algn="l" rtl="0" fontAlgn="base"/>
            <a:r>
              <a:rPr lang="en-GB" sz="1200" b="0" i="0" u="none" strike="noStrike" dirty="0" smtClean="0">
                <a:solidFill>
                  <a:srgbClr val="000000"/>
                </a:solidFill>
                <a:effectLst/>
                <a:latin typeface="Calibri" panose="020F0502020204030204" pitchFamily="34" charset="0"/>
              </a:rPr>
              <a:t>Now, in greater detail:</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1)  The memory device to be used is a 6 1 1 6, which is a 2 0 4 8 by 8 bit device. This device uses 11 address pins A 0 to A 10. (2 to the power of 11  = 2 0 4 8). Each chip will take up 2 0 4 8 or 7 F </a:t>
            </a:r>
            <a:r>
              <a:rPr lang="en-GB" sz="1200" b="0" i="0" u="none" strike="noStrike" dirty="0" err="1" smtClean="0">
                <a:solidFill>
                  <a:srgbClr val="000000"/>
                </a:solidFill>
                <a:effectLst/>
                <a:latin typeface="Calibri" panose="020F0502020204030204" pitchFamily="34" charset="0"/>
              </a:rPr>
              <a:t>F</a:t>
            </a:r>
            <a:r>
              <a:rPr lang="en-GB" sz="1200" b="0" i="0" u="none" strike="noStrike" dirty="0" smtClean="0">
                <a:solidFill>
                  <a:srgbClr val="000000"/>
                </a:solidFill>
                <a:effectLst/>
                <a:latin typeface="Calibri" panose="020F0502020204030204" pitchFamily="34" charset="0"/>
              </a:rPr>
              <a:t> H addresses.</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eaLnBrk="1" hangingPunct="1"/>
            <a:endParaRPr lang="en-GB"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p:spPr>
        <p:txBody>
          <a:bodyPr/>
          <a:lstStyle/>
          <a:p>
            <a:pPr eaLnBrk="1" hangingPunct="1"/>
            <a:r>
              <a:rPr lang="en-GB" altLang="en-US" dirty="0" smtClean="0"/>
              <a:t>2) Since we require 16 K bytes in the design, we need 8 chips. (16 K over 2 K).</a:t>
            </a:r>
          </a:p>
          <a:p>
            <a:pPr eaLnBrk="1" hangingPunct="1"/>
            <a:endParaRPr lang="en-GB" altLang="en-US" dirty="0" smtClean="0"/>
          </a:p>
          <a:p>
            <a:pPr eaLnBrk="1" hangingPunct="1"/>
            <a:r>
              <a:rPr lang="en-GB" altLang="en-US" dirty="0" smtClean="0"/>
              <a:t>3)  This 16 K will occupy the range from hexadecimal 8 0 0 0 to B F </a:t>
            </a:r>
            <a:r>
              <a:rPr lang="en-GB" altLang="en-US" dirty="0" err="1" smtClean="0"/>
              <a:t>F</a:t>
            </a:r>
            <a:r>
              <a:rPr lang="en-GB" altLang="en-US" dirty="0" smtClean="0"/>
              <a:t> </a:t>
            </a:r>
            <a:r>
              <a:rPr lang="en-GB" altLang="en-US" dirty="0" err="1" smtClean="0"/>
              <a:t>F</a:t>
            </a:r>
            <a:r>
              <a:rPr lang="en-GB" altLang="en-US" dirty="0" smtClean="0"/>
              <a:t> . So the first memory chip will start from 8 0 0 0 0  and occupy the address range 8 0 0 0 0 to 8 7 F </a:t>
            </a:r>
            <a:r>
              <a:rPr lang="en-GB" altLang="en-US" dirty="0" err="1" smtClean="0"/>
              <a:t>F</a:t>
            </a:r>
            <a:r>
              <a:rPr lang="en-GB" altLang="en-US" dirty="0" smtClean="0"/>
              <a:t>. We continue until we get the following memory map: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p:spPr>
        <p:txBody>
          <a:bodyPr/>
          <a:lstStyle/>
          <a:p>
            <a:pPr algn="l" rtl="0" fontAlgn="base"/>
            <a:r>
              <a:rPr lang="en-GB" sz="1200" b="0" i="0" u="none" strike="noStrike" dirty="0" smtClean="0">
                <a:solidFill>
                  <a:srgbClr val="000000"/>
                </a:solidFill>
                <a:effectLst/>
                <a:latin typeface="Calibri" panose="020F0502020204030204" pitchFamily="34" charset="0"/>
              </a:rPr>
              <a:t>To draw the truth table, let us look at the first chip. It occupies the address range hexadecimal 8 0 0 0 to 8 7 F </a:t>
            </a:r>
            <a:r>
              <a:rPr lang="en-GB" sz="1200" b="0" i="0" u="none" strike="noStrike" dirty="0" err="1" smtClean="0">
                <a:solidFill>
                  <a:srgbClr val="000000"/>
                </a:solidFill>
                <a:effectLst/>
                <a:latin typeface="Calibri" panose="020F0502020204030204" pitchFamily="34" charset="0"/>
              </a:rPr>
              <a:t>F</a:t>
            </a:r>
            <a:r>
              <a:rPr lang="en-GB" sz="1200" b="0" i="0" u="none" strike="noStrike" dirty="0" smtClean="0">
                <a:solidFill>
                  <a:srgbClr val="000000"/>
                </a:solidFill>
                <a:effectLst/>
                <a:latin typeface="Calibri" panose="020F0502020204030204" pitchFamily="34" charset="0"/>
              </a:rPr>
              <a:t>. We can convert this range to binary, and note that the MSB is address line A15, as shown in the slide.</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dirty="0" smtClean="0">
                <a:solidFill>
                  <a:srgbClr val="444444"/>
                </a:solidFill>
                <a:effectLst/>
                <a:latin typeface="Calibri" panose="020F0502020204030204" pitchFamily="34" charset="0"/>
              </a:rPr>
              <a:t>​</a:t>
            </a:r>
            <a:endParaRPr lang="en-GB"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We are not interested in the address lines used by the chip at this point. Note that the 0's and 1's</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change only at lines A 0 to A 10. </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dirty="0" smtClean="0">
                <a:solidFill>
                  <a:srgbClr val="444444"/>
                </a:solidFill>
                <a:effectLst/>
                <a:latin typeface="Calibri" panose="020F0502020204030204" pitchFamily="34" charset="0"/>
              </a:rPr>
              <a:t>​</a:t>
            </a:r>
            <a:endParaRPr lang="en-GB"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Now in order to simplify the design process, we will introduce a notation. Instead of writing two lines with all the 0's and 1's,  we will represent the above range by </a:t>
            </a:r>
            <a:r>
              <a:rPr lang="en-GB" sz="1200" b="0" i="0" u="none" strike="noStrike" dirty="0" err="1" smtClean="0">
                <a:solidFill>
                  <a:srgbClr val="000000"/>
                </a:solidFill>
                <a:effectLst/>
                <a:latin typeface="Calibri" panose="020F0502020204030204" pitchFamily="34" charset="0"/>
              </a:rPr>
              <a:t>Xs</a:t>
            </a:r>
            <a:r>
              <a:rPr lang="en-GB" sz="1200" b="0" i="0" u="none" strike="noStrike" dirty="0" smtClean="0">
                <a:solidFill>
                  <a:srgbClr val="000000"/>
                </a:solidFill>
                <a:effectLst/>
                <a:latin typeface="Calibri" panose="020F0502020204030204" pitchFamily="34" charset="0"/>
              </a:rPr>
              <a:t>.</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dirty="0" smtClean="0">
                <a:solidFill>
                  <a:srgbClr val="444444"/>
                </a:solidFill>
                <a:effectLst/>
                <a:latin typeface="Calibri" panose="020F0502020204030204" pitchFamily="34" charset="0"/>
              </a:rPr>
              <a:t>​</a:t>
            </a:r>
            <a:endParaRPr lang="en-GB"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X means that the value for the address line can be 0 or 1. The dashed line x dash </a:t>
            </a:r>
            <a:r>
              <a:rPr lang="en-GB" sz="1200" b="0" i="0" u="none" strike="noStrike" dirty="0" err="1" smtClean="0">
                <a:solidFill>
                  <a:srgbClr val="000000"/>
                </a:solidFill>
                <a:effectLst/>
                <a:latin typeface="Calibri" panose="020F0502020204030204" pitchFamily="34" charset="0"/>
              </a:rPr>
              <a:t>dash</a:t>
            </a:r>
            <a:r>
              <a:rPr lang="en-GB" sz="1200" b="0" i="0" u="none" strike="noStrike" dirty="0" smtClean="0">
                <a:solidFill>
                  <a:srgbClr val="000000"/>
                </a:solidFill>
                <a:effectLst/>
                <a:latin typeface="Calibri" panose="020F0502020204030204" pitchFamily="34" charset="0"/>
              </a:rPr>
              <a:t> </a:t>
            </a:r>
            <a:r>
              <a:rPr lang="en-GB" sz="1200" b="0" i="0" u="none" strike="noStrike" dirty="0" err="1" smtClean="0">
                <a:solidFill>
                  <a:srgbClr val="000000"/>
                </a:solidFill>
                <a:effectLst/>
                <a:latin typeface="Calibri" panose="020F0502020204030204" pitchFamily="34" charset="0"/>
              </a:rPr>
              <a:t>dash</a:t>
            </a:r>
            <a:r>
              <a:rPr lang="en-GB" sz="1200" b="0" i="0" u="none" strike="noStrike" dirty="0" smtClean="0">
                <a:solidFill>
                  <a:srgbClr val="000000"/>
                </a:solidFill>
                <a:effectLst/>
                <a:latin typeface="Calibri" panose="020F0502020204030204" pitchFamily="34" charset="0"/>
              </a:rPr>
              <a:t> x means that address lines from A 0 to A 10 can be 0 or 1. So they are not available for general use. This highlights the fact that only address lines A 15 to A 11 are available for decoding. Proceeding in similar fashion for the other chips, we have the following truth table.</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dirty="0" smtClean="0">
                <a:solidFill>
                  <a:srgbClr val="444444"/>
                </a:solidFill>
                <a:effectLst/>
                <a:latin typeface="Calibri" panose="020F0502020204030204" pitchFamily="34" charset="0"/>
              </a:rPr>
              <a:t>​</a:t>
            </a:r>
            <a:endParaRPr lang="en-GB" b="0" i="0" dirty="0">
              <a:solidFill>
                <a:srgbClr val="444444"/>
              </a:solidFill>
              <a:effectLst/>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p:spPr>
        <p:txBody>
          <a:bodyPr/>
          <a:lstStyle/>
          <a:p>
            <a:pPr eaLnBrk="1" hangingPunct="1"/>
            <a:endParaRPr lang="en-GB" alt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p:spPr>
        <p:txBody>
          <a:bodyPr/>
          <a:lstStyle/>
          <a:p>
            <a:pPr algn="l" rtl="0" fontAlgn="base"/>
            <a:r>
              <a:rPr lang="en-GB" sz="1200" b="0" i="0" u="none" strike="noStrike" dirty="0" smtClean="0">
                <a:solidFill>
                  <a:srgbClr val="000000"/>
                </a:solidFill>
                <a:effectLst/>
                <a:latin typeface="Calibri" panose="020F0502020204030204" pitchFamily="34" charset="0"/>
              </a:rPr>
              <a:t>1.  Looking at the truth table, we can see the address lines A 13 to A 11 taking on values that</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increment, starting from 000 to 111. If we assign these lines to a 7 4 1 3 8, we can enable up to 8 devices one at a time, depending on the values of A 15 to A 13.</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dirty="0" smtClean="0">
                <a:solidFill>
                  <a:srgbClr val="444444"/>
                </a:solidFill>
                <a:effectLst/>
                <a:latin typeface="Calibri" panose="020F0502020204030204" pitchFamily="34" charset="0"/>
              </a:rPr>
              <a:t>​</a:t>
            </a:r>
            <a:endParaRPr lang="en-GB" b="0" i="0" dirty="0" smtClean="0">
              <a:solidFill>
                <a:srgbClr val="444444"/>
              </a:solidFill>
              <a:effectLst/>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2.  Comparing this with the truth table of the 7 4 1 3 8, we see that A 13 should be assigned to​</a:t>
            </a:r>
          </a:p>
          <a:p>
            <a:r>
              <a:rPr lang="en-GB" dirty="0" smtClean="0"/>
              <a:t>input C, A 12 to B and A 11 to A. Note that this incrementing bit pattern is only true for this​</a:t>
            </a:r>
          </a:p>
          <a:p>
            <a:r>
              <a:rPr lang="en-GB" dirty="0" smtClean="0"/>
              <a:t>situation. Other situations will have different patterns at different address lines. The important thing is to look out for a pattern to fit to the truth table of the 7 4 1 3 8.​</a:t>
            </a:r>
          </a:p>
          <a:p>
            <a:r>
              <a:rPr lang="en-GB" dirty="0" smtClean="0"/>
              <a:t>​</a:t>
            </a:r>
          </a:p>
          <a:p>
            <a:endParaRPr lang="en-SG" dirty="0"/>
          </a:p>
        </p:txBody>
      </p:sp>
      <p:sp>
        <p:nvSpPr>
          <p:cNvPr id="4" name="Slide Number Placeholder 3"/>
          <p:cNvSpPr>
            <a:spLocks noGrp="1"/>
          </p:cNvSpPr>
          <p:nvPr>
            <p:ph type="sldNum" sz="quarter" idx="10"/>
          </p:nvPr>
        </p:nvSpPr>
        <p:spPr/>
        <p:txBody>
          <a:bodyPr/>
          <a:lstStyle/>
          <a:p>
            <a:pPr>
              <a:defRPr/>
            </a:pPr>
            <a:fld id="{B799175A-E321-43C0-897B-DD36C51FFA8F}" type="slidenum">
              <a:rPr lang="en-GB" altLang="en-US" smtClean="0"/>
              <a:pPr>
                <a:defRPr/>
              </a:pPr>
              <a:t>20</a:t>
            </a:fld>
            <a:endParaRPr lang="en-GB" altLang="en-US"/>
          </a:p>
        </p:txBody>
      </p:sp>
    </p:spTree>
    <p:extLst>
      <p:ext uri="{BB962C8B-B14F-4D97-AF65-F5344CB8AC3E}">
        <p14:creationId xmlns:p14="http://schemas.microsoft.com/office/powerpoint/2010/main" val="1601753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3.  It is convenient to let A 15 to A 14 be enabled by the 7 4 L S 8 5, so when A 15 to A 14 has the hexadecimal  value 2 and when the B inputs also has the same value, the output of the 74LS85 goes high. The B inputs values can be set by using dip switches</a:t>
            </a:r>
            <a:endParaRPr lang="en-SG" dirty="0"/>
          </a:p>
        </p:txBody>
      </p:sp>
      <p:sp>
        <p:nvSpPr>
          <p:cNvPr id="4" name="Slide Number Placeholder 3"/>
          <p:cNvSpPr>
            <a:spLocks noGrp="1"/>
          </p:cNvSpPr>
          <p:nvPr>
            <p:ph type="sldNum" sz="quarter" idx="10"/>
          </p:nvPr>
        </p:nvSpPr>
        <p:spPr/>
        <p:txBody>
          <a:bodyPr/>
          <a:lstStyle/>
          <a:p>
            <a:pPr>
              <a:defRPr/>
            </a:pPr>
            <a:fld id="{B799175A-E321-43C0-897B-DD36C51FFA8F}" type="slidenum">
              <a:rPr lang="en-GB" altLang="en-US" smtClean="0"/>
              <a:pPr>
                <a:defRPr/>
              </a:pPr>
              <a:t>21</a:t>
            </a:fld>
            <a:endParaRPr lang="en-GB" altLang="en-US"/>
          </a:p>
        </p:txBody>
      </p:sp>
    </p:spTree>
    <p:extLst>
      <p:ext uri="{BB962C8B-B14F-4D97-AF65-F5344CB8AC3E}">
        <p14:creationId xmlns:p14="http://schemas.microsoft.com/office/powerpoint/2010/main" val="363887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p:spPr>
        <p:txBody>
          <a:bodyPr/>
          <a:lstStyle/>
          <a:p>
            <a:pPr eaLnBrk="1" hangingPunct="1"/>
            <a:r>
              <a:rPr lang="en-GB" altLang="en-US" sz="1000" dirty="0" smtClean="0"/>
              <a:t>In contrast to the processor address bus, the memory address bus will tell a memory device​</a:t>
            </a:r>
          </a:p>
          <a:p>
            <a:pPr eaLnBrk="1" hangingPunct="1"/>
            <a:endParaRPr lang="en-GB" altLang="en-US" sz="1000" dirty="0" smtClean="0"/>
          </a:p>
          <a:p>
            <a:pPr eaLnBrk="1" hangingPunct="1"/>
            <a:r>
              <a:rPr lang="en-GB" altLang="en-US" sz="1000" dirty="0" smtClean="0"/>
              <a:t>which particular location is being accessed. The number of memory address lines required​</a:t>
            </a:r>
          </a:p>
          <a:p>
            <a:pPr eaLnBrk="1" hangingPunct="1"/>
            <a:endParaRPr lang="en-GB" altLang="en-US" sz="1000" dirty="0" smtClean="0"/>
          </a:p>
          <a:p>
            <a:pPr eaLnBrk="1" hangingPunct="1"/>
            <a:r>
              <a:rPr lang="en-GB" altLang="en-US" sz="1000" dirty="0" smtClean="0"/>
              <a:t>depends on the size of the memory device. (e.g. a device with 1 K (i.e. 1 0 2 4) locations,​</a:t>
            </a:r>
          </a:p>
          <a:p>
            <a:pPr eaLnBrk="1" hangingPunct="1"/>
            <a:endParaRPr lang="en-GB" altLang="en-US" sz="1000" dirty="0" smtClean="0"/>
          </a:p>
          <a:p>
            <a:pPr eaLnBrk="1" hangingPunct="1"/>
            <a:r>
              <a:rPr lang="en-GB" altLang="en-US" sz="1000" dirty="0" smtClean="0"/>
              <a:t>requires 10 address lines,  because 2 to the power of ten equals 1 0 2 4).​</a:t>
            </a:r>
          </a:p>
          <a:p>
            <a:pPr eaLnBrk="1" hangingPunct="1"/>
            <a:endParaRPr lang="en-GB" altLang="en-US" sz="1000" dirty="0" smtClean="0"/>
          </a:p>
          <a:p>
            <a:pPr eaLnBrk="1" hangingPunct="1"/>
            <a:r>
              <a:rPr lang="en-GB" altLang="en-US" sz="1000" dirty="0" smtClean="0"/>
              <a:t>​</a:t>
            </a:r>
          </a:p>
          <a:p>
            <a:pPr eaLnBrk="1" hangingPunct="1"/>
            <a:endParaRPr lang="en-GB" altLang="en-US" sz="1000" dirty="0" smtClean="0"/>
          </a:p>
          <a:p>
            <a:pPr eaLnBrk="1" hangingPunct="1"/>
            <a:r>
              <a:rPr lang="en-GB" altLang="en-US" sz="1000" dirty="0" smtClean="0"/>
              <a:t>In the same way, the quantity of data stored at each memory location depends on the particular​</a:t>
            </a:r>
          </a:p>
          <a:p>
            <a:pPr eaLnBrk="1" hangingPunct="1"/>
            <a:endParaRPr lang="en-GB" altLang="en-US" sz="1000" dirty="0" smtClean="0"/>
          </a:p>
          <a:p>
            <a:pPr eaLnBrk="1" hangingPunct="1"/>
            <a:r>
              <a:rPr lang="en-GB" altLang="en-US" sz="1000" dirty="0" smtClean="0"/>
              <a:t>memory device. It may be a single bit, or 4, 8 or 16 bits per location. Units of memory may be​</a:t>
            </a:r>
          </a:p>
          <a:p>
            <a:pPr eaLnBrk="1" hangingPunct="1"/>
            <a:endParaRPr lang="en-GB" altLang="en-US" sz="1000" dirty="0" smtClean="0"/>
          </a:p>
          <a:p>
            <a:pPr eaLnBrk="1" hangingPunct="1"/>
            <a:r>
              <a:rPr lang="en-GB" altLang="en-US" sz="1000" dirty="0" smtClean="0"/>
              <a:t>connected in parallel to meet the processor data width. For example, four 8 bit memory​</a:t>
            </a:r>
          </a:p>
          <a:p>
            <a:pPr eaLnBrk="1" hangingPunct="1"/>
            <a:endParaRPr lang="en-GB" altLang="en-US" sz="1000" dirty="0" smtClean="0"/>
          </a:p>
          <a:p>
            <a:pPr eaLnBrk="1" hangingPunct="1"/>
            <a:r>
              <a:rPr lang="en-GB" altLang="en-US" sz="1000" dirty="0" smtClean="0"/>
              <a:t>devices may be connected in parallel to a 32 bit processor.​</a:t>
            </a:r>
          </a:p>
          <a:p>
            <a:pPr eaLnBrk="1" hangingPunct="1"/>
            <a:endParaRPr lang="en-GB" altLang="en-US" sz="1000" dirty="0" smtClean="0"/>
          </a:p>
          <a:p>
            <a:pPr eaLnBrk="1" hangingPunct="1"/>
            <a:r>
              <a:rPr lang="en-GB" altLang="en-US" sz="1000" dirty="0" smtClean="0"/>
              <a:t>​</a:t>
            </a:r>
          </a:p>
          <a:p>
            <a:pPr eaLnBrk="1" hangingPunct="1"/>
            <a:endParaRPr lang="en-GB" altLang="en-US" sz="1000" dirty="0" smtClean="0"/>
          </a:p>
          <a:p>
            <a:pPr eaLnBrk="1" hangingPunct="1"/>
            <a:r>
              <a:rPr lang="en-GB" altLang="en-US" sz="1000" dirty="0" smtClean="0"/>
              <a:t>The block diagram of a memory device is as shown. To access data, the following steps are executed. ​</a:t>
            </a:r>
          </a:p>
          <a:p>
            <a:pPr eaLnBrk="1" hangingPunct="1"/>
            <a:endParaRPr lang="en-GB" altLang="en-US" sz="1000" dirty="0" smtClean="0"/>
          </a:p>
          <a:p>
            <a:pPr eaLnBrk="1" hangingPunct="1"/>
            <a:r>
              <a:rPr lang="en-GB" altLang="en-US" sz="1000" dirty="0" smtClean="0"/>
              <a:t>One,  the address is placed on the address bus. The lower bits will be used by the memory device for​</a:t>
            </a:r>
          </a:p>
          <a:p>
            <a:pPr eaLnBrk="1" hangingPunct="1"/>
            <a:endParaRPr lang="en-GB" altLang="en-US" sz="1000" dirty="0" smtClean="0"/>
          </a:p>
          <a:p>
            <a:pPr eaLnBrk="1" hangingPunct="1"/>
            <a:r>
              <a:rPr lang="en-GB" altLang="en-US" sz="1000" dirty="0" smtClean="0"/>
              <a:t>internal decoding, the higher bits go to a decoder chip which will generate a chip select C S​</a:t>
            </a:r>
          </a:p>
          <a:p>
            <a:pPr eaLnBrk="1" hangingPunct="1"/>
            <a:endParaRPr lang="en-GB" altLang="en-US" sz="1000" dirty="0" smtClean="0"/>
          </a:p>
          <a:p>
            <a:pPr eaLnBrk="1" hangingPunct="1"/>
            <a:r>
              <a:rPr lang="en-GB" altLang="en-US" sz="1000" dirty="0" smtClean="0"/>
              <a:t>signal. This will then select one of the several memory devices. ​</a:t>
            </a:r>
          </a:p>
        </p:txBody>
      </p:sp>
    </p:spTree>
    <p:extLst>
      <p:ext uri="{BB962C8B-B14F-4D97-AF65-F5344CB8AC3E}">
        <p14:creationId xmlns:p14="http://schemas.microsoft.com/office/powerpoint/2010/main" val="1068219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shows the completed circuit. Here, we use the 7485 to check if  A14 and A15 is equal to the B inputs to the device. When they are the same, the output will go high and enable the next device, which is the 74138. Then depending on the binary value of A11, A12 and A13,  the associated memory chip will be enabled.​</a:t>
            </a:r>
            <a:endParaRPr lang="en-SG" dirty="0"/>
          </a:p>
        </p:txBody>
      </p:sp>
      <p:sp>
        <p:nvSpPr>
          <p:cNvPr id="4" name="Slide Number Placeholder 3"/>
          <p:cNvSpPr>
            <a:spLocks noGrp="1"/>
          </p:cNvSpPr>
          <p:nvPr>
            <p:ph type="sldNum" sz="quarter" idx="10"/>
          </p:nvPr>
        </p:nvSpPr>
        <p:spPr/>
        <p:txBody>
          <a:bodyPr/>
          <a:lstStyle/>
          <a:p>
            <a:pPr>
              <a:defRPr/>
            </a:pPr>
            <a:fld id="{B799175A-E321-43C0-897B-DD36C51FFA8F}" type="slidenum">
              <a:rPr lang="en-GB" altLang="en-US" smtClean="0"/>
              <a:pPr>
                <a:defRPr/>
              </a:pPr>
              <a:t>22</a:t>
            </a:fld>
            <a:endParaRPr lang="en-GB" altLang="en-US"/>
          </a:p>
        </p:txBody>
      </p:sp>
    </p:spTree>
    <p:extLst>
      <p:ext uri="{BB962C8B-B14F-4D97-AF65-F5344CB8AC3E}">
        <p14:creationId xmlns:p14="http://schemas.microsoft.com/office/powerpoint/2010/main" val="3823164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200" b="0" i="0" u="none" strike="noStrike" dirty="0" smtClean="0">
                <a:solidFill>
                  <a:srgbClr val="000000"/>
                </a:solidFill>
                <a:effectLst/>
                <a:latin typeface="Calibri" panose="020F0502020204030204" pitchFamily="34" charset="0"/>
              </a:rPr>
              <a:t>Lets try our circuit. </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Lets say the hexadecimal value 9400 is output onto the address bus.</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We convert 9400 to binary.</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Bit 15 and 14 is sent to the A inputs of the 7485. </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These corresponds to the B inputs whose values are set by switches.</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Since A inputs is the same as B inputs, the output goes high and in turn enable the 74138.</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Depending on the values of A11, A12 and A13 which are 0, 1 and 0 respectively, this will make the corresponding output pin goes low, in this case CS2.</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Which in turn will enable the corresponding memory device.</a:t>
            </a:r>
            <a:endParaRPr lang="en-US" b="0" i="0" dirty="0" smtClean="0">
              <a:solidFill>
                <a:srgbClr val="444444"/>
              </a:solidFill>
              <a:effectLst/>
              <a:latin typeface="Calibri" panose="020F0502020204030204" pitchFamily="34" charset="0"/>
            </a:endParaRPr>
          </a:p>
          <a:p>
            <a:endParaRPr lang="en-SG" dirty="0"/>
          </a:p>
        </p:txBody>
      </p:sp>
      <p:sp>
        <p:nvSpPr>
          <p:cNvPr id="4" name="Slide Number Placeholder 3"/>
          <p:cNvSpPr>
            <a:spLocks noGrp="1"/>
          </p:cNvSpPr>
          <p:nvPr>
            <p:ph type="sldNum" sz="quarter" idx="10"/>
          </p:nvPr>
        </p:nvSpPr>
        <p:spPr/>
        <p:txBody>
          <a:bodyPr/>
          <a:lstStyle/>
          <a:p>
            <a:pPr>
              <a:defRPr/>
            </a:pPr>
            <a:fld id="{B799175A-E321-43C0-897B-DD36C51FFA8F}" type="slidenum">
              <a:rPr lang="en-GB" altLang="en-US" smtClean="0"/>
              <a:pPr>
                <a:defRPr/>
              </a:pPr>
              <a:t>23</a:t>
            </a:fld>
            <a:endParaRPr lang="en-GB" altLang="en-US"/>
          </a:p>
        </p:txBody>
      </p:sp>
    </p:spTree>
    <p:extLst>
      <p:ext uri="{BB962C8B-B14F-4D97-AF65-F5344CB8AC3E}">
        <p14:creationId xmlns:p14="http://schemas.microsoft.com/office/powerpoint/2010/main" val="2250094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p:spPr>
        <p:txBody>
          <a:bodyPr/>
          <a:lstStyle/>
          <a:p>
            <a:pPr eaLnBrk="1" hangingPunct="1"/>
            <a:r>
              <a:rPr lang="en-GB" altLang="en-US" dirty="0" smtClean="0"/>
              <a:t>As we saw before,  memory devices use only some of the available address lines. The lower address lines will select a single memory location in the memory device. The higher address lines from the system are used by a decoder to select one of several memory devices. Also, the memory device will have an Output Enable pin for a read and a RAM device will also have a Write Enable pin.​</a:t>
            </a:r>
          </a:p>
          <a:p>
            <a:pPr eaLnBrk="1" hangingPunct="1"/>
            <a:endParaRPr lang="en-GB" altLang="en-US" dirty="0" smtClean="0"/>
          </a:p>
          <a:p>
            <a:pPr eaLnBrk="1" hangingPunct="1"/>
            <a:r>
              <a:rPr lang="en-GB" altLang="en-US" dirty="0" smtClean="0"/>
              <a:t>​</a:t>
            </a:r>
          </a:p>
          <a:p>
            <a:pPr eaLnBrk="1" hangingPunct="1"/>
            <a:endParaRPr lang="en-GB" altLang="en-US" dirty="0" smtClean="0"/>
          </a:p>
          <a:p>
            <a:pPr eaLnBrk="1" hangingPunct="1"/>
            <a:r>
              <a:rPr lang="en-GB" altLang="en-US" dirty="0" smtClean="0"/>
              <a:t>Now, We consider using buffers and latches for interfacing to input/output devices. Buffers and latches have only a single address location so we need to decode each device exactly.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p:spPr>
        <p:txBody>
          <a:bodyPr/>
          <a:lstStyle/>
          <a:p>
            <a:pPr algn="l" rtl="0" fontAlgn="base"/>
            <a:r>
              <a:rPr lang="en-GB" sz="1000" b="0" i="0" u="none" strike="noStrike" dirty="0" smtClean="0">
                <a:solidFill>
                  <a:srgbClr val="000000"/>
                </a:solidFill>
                <a:effectLst/>
                <a:latin typeface="Calibri" panose="020F0502020204030204" pitchFamily="34" charset="0"/>
              </a:rPr>
              <a:t>Lets look at an example to design an input port of address 30 hex and an output port of address 31 hex</a:t>
            </a:r>
            <a:r>
              <a:rPr lang="en-US" sz="1000" b="0" i="0" dirty="0" smtClean="0">
                <a:solidFill>
                  <a:srgbClr val="444444"/>
                </a:solidFill>
                <a:effectLst/>
                <a:latin typeface="Calibri" panose="020F0502020204030204" pitchFamily="34" charset="0"/>
              </a:rPr>
              <a:t>​</a:t>
            </a:r>
          </a:p>
          <a:p>
            <a:pPr algn="l" rtl="0" fontAlgn="base"/>
            <a:r>
              <a:rPr lang="en-GB" sz="1000" b="0" i="0" u="none" strike="noStrike" dirty="0" smtClean="0">
                <a:solidFill>
                  <a:srgbClr val="000000"/>
                </a:solidFill>
                <a:effectLst/>
                <a:latin typeface="Calibri" panose="020F0502020204030204" pitchFamily="34" charset="0"/>
              </a:rPr>
              <a:t>The truth table shows the breakdown of the addresses in binary</a:t>
            </a:r>
            <a:endParaRPr lang="en-US" sz="1000" b="0" i="0" dirty="0">
              <a:solidFill>
                <a:srgbClr val="444444"/>
              </a:solidFill>
              <a:effectLst/>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p:spPr>
        <p:txBody>
          <a:bodyPr/>
          <a:lstStyle/>
          <a:p>
            <a:pPr eaLnBrk="1" hangingPunct="1"/>
            <a:r>
              <a:rPr lang="en-GB" altLang="en-US" dirty="0" smtClean="0"/>
              <a:t>We let A 0-A 2 be decoded by the 7 4 1 3 8. The bit pattern on the ‘B’ inputs correspond to bits A 3- A 5. </a:t>
            </a:r>
          </a:p>
          <a:p>
            <a:pPr eaLnBrk="1" hangingPunct="1"/>
            <a:r>
              <a:rPr lang="en-GB" altLang="en-US" dirty="0" smtClean="0"/>
              <a:t>As we see, the 7 4 L</a:t>
            </a:r>
            <a:r>
              <a:rPr lang="en-GB" altLang="en-US" baseline="0" dirty="0" smtClean="0"/>
              <a:t> S 8 5</a:t>
            </a:r>
            <a:r>
              <a:rPr lang="en-GB" altLang="en-US" dirty="0" smtClean="0"/>
              <a:t> in conjunction with a 7 4 1 3 8 allows us to decode individual  I/O addresses. </a:t>
            </a:r>
          </a:p>
          <a:p>
            <a:pPr eaLnBrk="1" hangingPunct="1"/>
            <a:r>
              <a:rPr lang="en-GB" altLang="en-US" dirty="0" smtClean="0"/>
              <a:t>The 7 4 8</a:t>
            </a:r>
            <a:r>
              <a:rPr lang="en-GB" altLang="en-US" baseline="0" dirty="0" smtClean="0"/>
              <a:t> 5</a:t>
            </a:r>
            <a:r>
              <a:rPr lang="en-GB" altLang="en-US" dirty="0" smtClean="0"/>
              <a:t> activates a block of 8 devices through the 7 4 1 3 8. The starting address of this block will have the A 0 to A 2 pins at logic 0. This address is known as the base address as all the other I O addresses are simply added to the base to get its address.</a:t>
            </a:r>
          </a:p>
          <a:p>
            <a:pPr eaLnBrk="1" hangingPunct="1"/>
            <a:endParaRPr lang="en-GB"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p:spPr>
        <p:txBody>
          <a:bodyPr/>
          <a:lstStyle/>
          <a:p>
            <a:pPr eaLnBrk="1" hangingPunct="1"/>
            <a:r>
              <a:rPr lang="en-GB" altLang="en-US" dirty="0" smtClean="0"/>
              <a:t>Memory devices contain many storage locations within itself. Selecting a memory chip through a decoder only enables the chip. Internal decoding circuitry within the memory chip will select individual memory locations.</a:t>
            </a:r>
          </a:p>
          <a:p>
            <a:pPr eaLnBrk="1" hangingPunct="1"/>
            <a:endParaRPr lang="en-GB" altLang="en-US" dirty="0" smtClean="0"/>
          </a:p>
          <a:p>
            <a:pPr eaLnBrk="1" hangingPunct="1"/>
            <a:r>
              <a:rPr lang="en-GB" altLang="en-US" dirty="0" smtClean="0"/>
              <a:t>Buffers and latches, being individual devices, need full decoding to be done externally as it does not have the circuitry internally.</a:t>
            </a:r>
          </a:p>
          <a:p>
            <a:pPr eaLnBrk="1" hangingPunct="1"/>
            <a:endParaRPr lang="en-GB" altLang="en-US" dirty="0" smtClean="0"/>
          </a:p>
          <a:p>
            <a:pPr eaLnBrk="1" hangingPunct="1"/>
            <a:r>
              <a:rPr lang="en-GB" altLang="en-US" dirty="0" smtClean="0"/>
              <a:t>In addition to enable pins, memory devices have control pins which determine whether data is written or read to.</a:t>
            </a:r>
          </a:p>
          <a:p>
            <a:pPr eaLnBrk="1" hangingPunct="1"/>
            <a:endParaRPr lang="en-GB" altLang="en-US" dirty="0" smtClean="0"/>
          </a:p>
          <a:p>
            <a:pPr eaLnBrk="1" hangingPunct="1"/>
            <a:r>
              <a:rPr lang="en-GB" altLang="en-US" dirty="0" smtClean="0"/>
              <a:t>Buffers and latches are normally activated through a single control pin. Again, external gates may be needed to correctly decode the signal.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B799175A-E321-43C0-897B-DD36C51FFA8F}" type="slidenum">
              <a:rPr lang="en-GB" altLang="en-US" smtClean="0"/>
              <a:pPr>
                <a:defRPr/>
              </a:pPr>
              <a:t>28</a:t>
            </a:fld>
            <a:endParaRPr lang="en-GB" altLang="en-US"/>
          </a:p>
        </p:txBody>
      </p:sp>
    </p:spTree>
    <p:extLst>
      <p:ext uri="{BB962C8B-B14F-4D97-AF65-F5344CB8AC3E}">
        <p14:creationId xmlns:p14="http://schemas.microsoft.com/office/powerpoint/2010/main" val="1410942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p:spPr>
        <p:txBody>
          <a:bodyPr/>
          <a:lstStyle/>
          <a:p>
            <a:pPr rtl="0" fontAlgn="base"/>
            <a:r>
              <a:rPr lang="en-GB" sz="1200" b="0" i="0" u="none" strike="noStrike" kern="1200" dirty="0" smtClean="0">
                <a:solidFill>
                  <a:schemeClr val="tx1"/>
                </a:solidFill>
                <a:effectLst/>
                <a:latin typeface="Calibri" panose="020F0502020204030204" pitchFamily="34" charset="0"/>
                <a:ea typeface="+mn-ea"/>
                <a:cs typeface="+mn-cs"/>
              </a:rPr>
              <a:t>If we are doing a read operation, the processor will generate a read signal R D which is connected to</a:t>
            </a:r>
            <a:r>
              <a:rPr lang="en-US" sz="1200" b="0" i="0" kern="1200" dirty="0" smtClean="0">
                <a:solidFill>
                  <a:schemeClr val="tx1"/>
                </a:solidFill>
                <a:effectLst/>
                <a:latin typeface="Calibri" panose="020F0502020204030204" pitchFamily="34" charset="0"/>
                <a:ea typeface="+mn-ea"/>
                <a:cs typeface="+mn-cs"/>
              </a:rPr>
              <a:t>​</a:t>
            </a:r>
          </a:p>
          <a:p>
            <a:pPr rtl="0" fontAlgn="base"/>
            <a:r>
              <a:rPr lang="en-GB" sz="1200" b="0" i="0" u="none" strike="noStrike" kern="1200" dirty="0" smtClean="0">
                <a:solidFill>
                  <a:schemeClr val="tx1"/>
                </a:solidFill>
                <a:effectLst/>
                <a:latin typeface="Calibri" panose="020F0502020204030204" pitchFamily="34" charset="0"/>
                <a:ea typeface="+mn-ea"/>
                <a:cs typeface="+mn-cs"/>
              </a:rPr>
              <a:t>the output enable O E  of the memory chip. The memory device will place the data from the</a:t>
            </a:r>
            <a:r>
              <a:rPr lang="en-US" sz="1200" b="0" i="0" kern="1200" dirty="0" smtClean="0">
                <a:solidFill>
                  <a:schemeClr val="tx1"/>
                </a:solidFill>
                <a:effectLst/>
                <a:latin typeface="Calibri" panose="020F0502020204030204" pitchFamily="34" charset="0"/>
                <a:ea typeface="+mn-ea"/>
                <a:cs typeface="+mn-cs"/>
              </a:rPr>
              <a:t>​</a:t>
            </a:r>
          </a:p>
          <a:p>
            <a:pPr rtl="0" fontAlgn="base"/>
            <a:r>
              <a:rPr lang="en-GB" sz="1200" b="0" i="0" u="none" strike="noStrike" kern="1200" dirty="0" smtClean="0">
                <a:solidFill>
                  <a:schemeClr val="tx1"/>
                </a:solidFill>
                <a:effectLst/>
                <a:latin typeface="Calibri" panose="020F0502020204030204" pitchFamily="34" charset="0"/>
                <a:ea typeface="+mn-ea"/>
                <a:cs typeface="+mn-cs"/>
              </a:rPr>
              <a:t>memory location after a short delay. The processor then reads in the data.</a:t>
            </a:r>
            <a:r>
              <a:rPr lang="en-US" sz="1200" b="0" i="0" kern="1200" dirty="0" smtClean="0">
                <a:solidFill>
                  <a:schemeClr val="tx1"/>
                </a:solidFill>
                <a:effectLst/>
                <a:latin typeface="Calibri" panose="020F0502020204030204" pitchFamily="34" charset="0"/>
                <a:ea typeface="+mn-ea"/>
                <a:cs typeface="+mn-cs"/>
              </a:rPr>
              <a:t>​</a:t>
            </a:r>
            <a:endParaRPr lang="en-US" sz="1200" b="0" i="0" kern="1200" dirty="0">
              <a:solidFill>
                <a:schemeClr val="tx1"/>
              </a:solidFill>
              <a:effectLst/>
              <a:latin typeface="Calibri" panose="020F0502020204030204" pitchFamily="34"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p:spPr>
        <p:txBody>
          <a:bodyPr/>
          <a:lstStyle/>
          <a:p>
            <a:pPr rtl="0" fontAlgn="base"/>
            <a:r>
              <a:rPr lang="en-GB" sz="1200" b="0" i="0" u="none" strike="noStrike" kern="1200" dirty="0" smtClean="0">
                <a:solidFill>
                  <a:schemeClr val="tx1"/>
                </a:solidFill>
                <a:effectLst/>
                <a:latin typeface="Calibri" panose="020F0502020204030204" pitchFamily="34" charset="0"/>
                <a:ea typeface="+mn-ea"/>
                <a:cs typeface="+mn-cs"/>
              </a:rPr>
              <a:t>If we are doing a write operation, the processor will places the data to be written on the data bus, then</a:t>
            </a:r>
            <a:r>
              <a:rPr lang="en-US" sz="1200" b="0" i="0" kern="1200" dirty="0" smtClean="0">
                <a:solidFill>
                  <a:schemeClr val="tx1"/>
                </a:solidFill>
                <a:effectLst/>
                <a:latin typeface="Calibri" panose="020F0502020204030204" pitchFamily="34" charset="0"/>
                <a:ea typeface="+mn-ea"/>
                <a:cs typeface="+mn-cs"/>
              </a:rPr>
              <a:t>​</a:t>
            </a:r>
          </a:p>
          <a:p>
            <a:pPr rtl="0" fontAlgn="base"/>
            <a:r>
              <a:rPr lang="en-GB" sz="1200" b="0" i="0" u="none" strike="noStrike" kern="1200" dirty="0" smtClean="0">
                <a:solidFill>
                  <a:schemeClr val="tx1"/>
                </a:solidFill>
                <a:effectLst/>
                <a:latin typeface="Calibri" panose="020F0502020204030204" pitchFamily="34" charset="0"/>
                <a:ea typeface="+mn-ea"/>
                <a:cs typeface="+mn-cs"/>
              </a:rPr>
              <a:t>The processor generates a write W R  signal, which is connected to the write enable W E  of the memory</a:t>
            </a:r>
            <a:r>
              <a:rPr lang="en-US" sz="1200" b="0" i="0" kern="1200" dirty="0" smtClean="0">
                <a:solidFill>
                  <a:schemeClr val="tx1"/>
                </a:solidFill>
                <a:effectLst/>
                <a:latin typeface="Calibri" panose="020F0502020204030204" pitchFamily="34" charset="0"/>
                <a:ea typeface="+mn-ea"/>
                <a:cs typeface="+mn-cs"/>
              </a:rPr>
              <a:t>​</a:t>
            </a:r>
          </a:p>
          <a:p>
            <a:pPr rtl="0" fontAlgn="base"/>
            <a:r>
              <a:rPr lang="en-GB" sz="1200" b="0" i="0" u="none" strike="noStrike" kern="1200" dirty="0" smtClean="0">
                <a:solidFill>
                  <a:schemeClr val="tx1"/>
                </a:solidFill>
                <a:effectLst/>
                <a:latin typeface="Calibri" panose="020F0502020204030204" pitchFamily="34" charset="0"/>
                <a:ea typeface="+mn-ea"/>
                <a:cs typeface="+mn-cs"/>
              </a:rPr>
              <a:t>chip. The memory device will then latch the data in.</a:t>
            </a:r>
            <a:r>
              <a:rPr lang="en-US" sz="1200" b="0" i="0" kern="1200" dirty="0" smtClean="0">
                <a:solidFill>
                  <a:schemeClr val="tx1"/>
                </a:solidFill>
                <a:effectLst/>
                <a:latin typeface="Calibri" panose="020F0502020204030204" pitchFamily="34" charset="0"/>
                <a:ea typeface="+mn-ea"/>
                <a:cs typeface="+mn-cs"/>
              </a:rPr>
              <a:t>​</a:t>
            </a:r>
            <a:endParaRPr lang="en-US" sz="1200" b="0" i="0" kern="1200" dirty="0">
              <a:solidFill>
                <a:schemeClr val="tx1"/>
              </a:solidFill>
              <a:effectLst/>
              <a:latin typeface="Calibri" panose="020F0502020204030204" pitchFamily="34" charset="0"/>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p:spPr>
        <p:txBody>
          <a:bodyPr/>
          <a:lstStyle/>
          <a:p>
            <a:pPr rtl="0" fontAlgn="base"/>
            <a:r>
              <a:rPr lang="en-GB" sz="1200" b="0" i="0" u="none" strike="noStrike" kern="1200" dirty="0" smtClean="0">
                <a:solidFill>
                  <a:schemeClr val="tx1"/>
                </a:solidFill>
                <a:effectLst/>
                <a:latin typeface="Calibri" panose="020F0502020204030204" pitchFamily="34" charset="0"/>
                <a:ea typeface="+mn-ea"/>
                <a:cs typeface="+mn-cs"/>
              </a:rPr>
              <a:t>In most practical situations, the devices connected to a processor address bus require fewer address bits than there are bits provided on the address bus. The 8080 bus has 16 pins while a 6 1 1 6 RAM has only 11 pins. Since there are 5 pins unused by the RAM chip, then this is a case of partial address decoding. This causes memory </a:t>
            </a:r>
            <a:r>
              <a:rPr lang="en-GB" sz="1200" b="0" i="0" u="none" strike="noStrike" kern="1200" dirty="0" err="1" smtClean="0">
                <a:solidFill>
                  <a:schemeClr val="tx1"/>
                </a:solidFill>
                <a:effectLst/>
                <a:latin typeface="Calibri" panose="020F0502020204030204" pitchFamily="34" charset="0"/>
                <a:ea typeface="+mn-ea"/>
                <a:cs typeface="+mn-cs"/>
              </a:rPr>
              <a:t>foldover</a:t>
            </a:r>
            <a:r>
              <a:rPr lang="en-GB" sz="1200" b="0" i="0" u="none" strike="noStrike" kern="1200" dirty="0" smtClean="0">
                <a:solidFill>
                  <a:schemeClr val="tx1"/>
                </a:solidFill>
                <a:effectLst/>
                <a:latin typeface="Calibri" panose="020F0502020204030204" pitchFamily="34" charset="0"/>
                <a:ea typeface="+mn-ea"/>
                <a:cs typeface="+mn-cs"/>
              </a:rPr>
              <a:t> where each address location has more than 1 address. If we have a memory system where all the address pins are used in memory access, we then have full address decoding.</a:t>
            </a:r>
            <a:r>
              <a:rPr lang="en-US" sz="1200" b="0" i="0" kern="1200" dirty="0" smtClean="0">
                <a:solidFill>
                  <a:schemeClr val="tx1"/>
                </a:solidFill>
                <a:effectLst/>
                <a:latin typeface="Calibri" panose="020F0502020204030204" pitchFamily="34" charset="0"/>
                <a:ea typeface="+mn-ea"/>
                <a:cs typeface="+mn-cs"/>
              </a:rPr>
              <a:t>​</a:t>
            </a:r>
          </a:p>
          <a:p>
            <a:pPr rtl="0" fontAlgn="base"/>
            <a:r>
              <a:rPr lang="en-GB" sz="1200" b="0" i="0" kern="1200" dirty="0" smtClean="0">
                <a:solidFill>
                  <a:schemeClr val="tx1"/>
                </a:solidFill>
                <a:effectLst/>
                <a:latin typeface="Calibri" panose="020F0502020204030204" pitchFamily="34" charset="0"/>
                <a:ea typeface="+mn-ea"/>
                <a:cs typeface="+mn-cs"/>
              </a:rPr>
              <a:t>​</a:t>
            </a:r>
          </a:p>
          <a:p>
            <a:pPr rtl="0" fontAlgn="base"/>
            <a:r>
              <a:rPr lang="en-GB" sz="1200" b="0" i="0" u="none" strike="noStrike" kern="1200" dirty="0" smtClean="0">
                <a:solidFill>
                  <a:schemeClr val="tx1"/>
                </a:solidFill>
                <a:effectLst/>
                <a:latin typeface="Calibri" panose="020F0502020204030204" pitchFamily="34" charset="0"/>
                <a:ea typeface="+mn-ea"/>
                <a:cs typeface="+mn-cs"/>
              </a:rPr>
              <a:t>For example, the following addresses all access the same memory location in the RAM</a:t>
            </a:r>
            <a:r>
              <a:rPr lang="en-US" sz="1200" b="0" i="0" kern="1200" dirty="0" smtClean="0">
                <a:solidFill>
                  <a:schemeClr val="tx1"/>
                </a:solidFill>
                <a:effectLst/>
                <a:latin typeface="Calibri" panose="020F0502020204030204" pitchFamily="34" charset="0"/>
                <a:ea typeface="+mn-ea"/>
                <a:cs typeface="+mn-cs"/>
              </a:rPr>
              <a:t>​</a:t>
            </a:r>
          </a:p>
          <a:p>
            <a:pPr rtl="0" fontAlgn="base"/>
            <a:r>
              <a:rPr lang="en-GB" sz="1200" b="0" i="0" kern="1200" dirty="0" smtClean="0">
                <a:solidFill>
                  <a:schemeClr val="tx1"/>
                </a:solidFill>
                <a:effectLst/>
                <a:latin typeface="Calibri" panose="020F0502020204030204" pitchFamily="34" charset="0"/>
                <a:ea typeface="+mn-ea"/>
                <a:cs typeface="+mn-cs"/>
              </a:rPr>
              <a:t>​</a:t>
            </a:r>
          </a:p>
          <a:p>
            <a:pPr rtl="0" fontAlgn="base"/>
            <a:r>
              <a:rPr lang="en-GB" sz="1200" b="0" i="0" kern="1200" dirty="0" smtClean="0">
                <a:solidFill>
                  <a:schemeClr val="tx1"/>
                </a:solidFill>
                <a:effectLst/>
                <a:latin typeface="Calibri" panose="020F0502020204030204" pitchFamily="34" charset="0"/>
                <a:ea typeface="+mn-ea"/>
                <a:cs typeface="+mn-cs"/>
              </a:rPr>
              <a:t>​</a:t>
            </a:r>
          </a:p>
          <a:p>
            <a:pPr rtl="0" fontAlgn="base"/>
            <a:r>
              <a:rPr lang="en-GB" sz="1200" b="0" i="0" u="none" strike="noStrike" kern="1200" dirty="0" smtClean="0">
                <a:solidFill>
                  <a:schemeClr val="tx1"/>
                </a:solidFill>
                <a:effectLst/>
                <a:latin typeface="Calibri" panose="020F0502020204030204" pitchFamily="34" charset="0"/>
                <a:ea typeface="+mn-ea"/>
                <a:cs typeface="+mn-cs"/>
              </a:rPr>
              <a:t>When a memory address or group of physical addresses respond to several different</a:t>
            </a:r>
            <a:r>
              <a:rPr lang="en-US" sz="1200" b="0" i="0" kern="1200" dirty="0" smtClean="0">
                <a:solidFill>
                  <a:schemeClr val="tx1"/>
                </a:solidFill>
                <a:effectLst/>
                <a:latin typeface="Calibri" panose="020F0502020204030204" pitchFamily="34" charset="0"/>
                <a:ea typeface="+mn-ea"/>
                <a:cs typeface="+mn-cs"/>
              </a:rPr>
              <a:t>​</a:t>
            </a:r>
          </a:p>
          <a:p>
            <a:pPr rtl="0" fontAlgn="base"/>
            <a:r>
              <a:rPr lang="en-GB" sz="1200" b="0" i="0" u="none" strike="noStrike" kern="1200" dirty="0" smtClean="0">
                <a:solidFill>
                  <a:schemeClr val="tx1"/>
                </a:solidFill>
                <a:effectLst/>
                <a:latin typeface="Calibri" panose="020F0502020204030204" pitchFamily="34" charset="0"/>
                <a:ea typeface="+mn-ea"/>
                <a:cs typeface="+mn-cs"/>
              </a:rPr>
              <a:t>processor addresses, the effect  is known as memory fold over. In the example above, there is a</a:t>
            </a:r>
            <a:r>
              <a:rPr lang="en-US" sz="1200" b="0" i="0" kern="1200" dirty="0" smtClean="0">
                <a:solidFill>
                  <a:schemeClr val="tx1"/>
                </a:solidFill>
                <a:effectLst/>
                <a:latin typeface="Calibri" panose="020F0502020204030204" pitchFamily="34" charset="0"/>
                <a:ea typeface="+mn-ea"/>
                <a:cs typeface="+mn-cs"/>
              </a:rPr>
              <a:t>​</a:t>
            </a:r>
          </a:p>
          <a:p>
            <a:pPr rtl="0" fontAlgn="base"/>
            <a:r>
              <a:rPr lang="en-GB" sz="1200" b="0" i="0" u="none" strike="noStrike" kern="1200" dirty="0" smtClean="0">
                <a:solidFill>
                  <a:schemeClr val="tx1"/>
                </a:solidFill>
                <a:effectLst/>
                <a:latin typeface="Calibri" panose="020F0502020204030204" pitchFamily="34" charset="0"/>
                <a:ea typeface="+mn-ea"/>
                <a:cs typeface="+mn-cs"/>
              </a:rPr>
              <a:t>32 times fold over.</a:t>
            </a:r>
            <a:r>
              <a:rPr lang="en-US" sz="1200" b="0" i="0" kern="1200" dirty="0" smtClean="0">
                <a:solidFill>
                  <a:schemeClr val="tx1"/>
                </a:solidFill>
                <a:effectLst/>
                <a:latin typeface="Calibri" panose="020F0502020204030204" pitchFamily="34" charset="0"/>
                <a:ea typeface="+mn-ea"/>
                <a:cs typeface="+mn-cs"/>
              </a:rPr>
              <a:t>​</a:t>
            </a:r>
          </a:p>
          <a:p>
            <a:pPr rtl="0" fontAlgn="base"/>
            <a:r>
              <a:rPr lang="en-GB" sz="1200" b="0" i="0" kern="1200" dirty="0" smtClean="0">
                <a:solidFill>
                  <a:schemeClr val="tx1"/>
                </a:solidFill>
                <a:effectLst/>
                <a:latin typeface="Calibri" panose="020F0502020204030204" pitchFamily="34" charset="0"/>
                <a:ea typeface="+mn-ea"/>
                <a:cs typeface="+mn-cs"/>
              </a:rPr>
              <a:t>​</a:t>
            </a:r>
          </a:p>
          <a:p>
            <a:pPr rtl="0" fontAlgn="base"/>
            <a:r>
              <a:rPr lang="en-GB" sz="1200" b="0" i="0" kern="1200" dirty="0" smtClean="0">
                <a:solidFill>
                  <a:schemeClr val="tx1"/>
                </a:solidFill>
                <a:effectLst/>
                <a:latin typeface="Calibri" panose="020F0502020204030204" pitchFamily="34" charset="0"/>
                <a:ea typeface="+mn-ea"/>
                <a:cs typeface="+mn-cs"/>
              </a:rPr>
              <a:t>​</a:t>
            </a:r>
            <a:endParaRPr lang="en-GB" sz="1200" b="0" i="0"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37782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p:spPr>
        <p:txBody>
          <a:bodyPr/>
          <a:lstStyle/>
          <a:p>
            <a:pPr eaLnBrk="1" hangingPunct="1"/>
            <a:endParaRPr lang="en-US"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p:spPr>
        <p:txBody>
          <a:bodyPr/>
          <a:lstStyle/>
          <a:p>
            <a:pPr eaLnBrk="1" hangingPunct="1"/>
            <a:endParaRPr lang="en-GB"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p:spPr>
        <p:txBody>
          <a:bodyPr/>
          <a:lstStyle/>
          <a:p>
            <a:pPr algn="l" rtl="0" fontAlgn="base"/>
            <a:r>
              <a:rPr lang="en-GB" sz="1200" b="0" i="0" u="none" strike="noStrike" dirty="0" smtClean="0">
                <a:solidFill>
                  <a:srgbClr val="000000"/>
                </a:solidFill>
                <a:effectLst/>
                <a:latin typeface="Calibri" panose="020F0502020204030204" pitchFamily="34" charset="0"/>
              </a:rPr>
              <a:t>When connecting several memory ICs to an address bus, we can use logic gates as address</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decoders using K-Maps or standard Boolean logic. However, it is much  easier to use</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err="1" smtClean="0">
                <a:solidFill>
                  <a:srgbClr val="000000"/>
                </a:solidFill>
                <a:effectLst/>
                <a:latin typeface="Calibri" panose="020F0502020204030204" pitchFamily="34" charset="0"/>
              </a:rPr>
              <a:t>demultiplexers</a:t>
            </a:r>
            <a:r>
              <a:rPr lang="en-GB" sz="1200" b="0" i="0" u="none" strike="noStrike" dirty="0" smtClean="0">
                <a:solidFill>
                  <a:srgbClr val="000000"/>
                </a:solidFill>
                <a:effectLst/>
                <a:latin typeface="Calibri" panose="020F0502020204030204" pitchFamily="34" charset="0"/>
              </a:rPr>
              <a:t> or decoders, because of the way memory is laid out, which in many cases is in</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sequential blocks of addresses.</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dirty="0" smtClean="0">
                <a:solidFill>
                  <a:srgbClr val="444444"/>
                </a:solidFill>
                <a:effectLst/>
                <a:latin typeface="Calibri" panose="020F0502020204030204" pitchFamily="34" charset="0"/>
              </a:rPr>
              <a:t>​</a:t>
            </a:r>
            <a:endParaRPr lang="en-GB"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One of the most commonly used </a:t>
            </a:r>
            <a:r>
              <a:rPr lang="en-GB" sz="1200" b="0" i="0" u="none" strike="noStrike" dirty="0" err="1" smtClean="0">
                <a:solidFill>
                  <a:srgbClr val="000000"/>
                </a:solidFill>
                <a:effectLst/>
                <a:latin typeface="Calibri" panose="020F0502020204030204" pitchFamily="34" charset="0"/>
              </a:rPr>
              <a:t>demultiplexers</a:t>
            </a:r>
            <a:r>
              <a:rPr lang="en-GB" sz="1200" b="0" i="0" u="none" strike="noStrike" dirty="0" smtClean="0">
                <a:solidFill>
                  <a:srgbClr val="000000"/>
                </a:solidFill>
                <a:effectLst/>
                <a:latin typeface="Calibri" panose="020F0502020204030204" pitchFamily="34" charset="0"/>
              </a:rPr>
              <a:t> is the 7 4 1 3 8 1-of-8 </a:t>
            </a:r>
            <a:r>
              <a:rPr lang="en-GB" sz="1200" b="0" i="0" u="none" strike="noStrike" dirty="0" err="1" smtClean="0">
                <a:solidFill>
                  <a:srgbClr val="000000"/>
                </a:solidFill>
                <a:effectLst/>
                <a:latin typeface="Calibri" panose="020F0502020204030204" pitchFamily="34" charset="0"/>
              </a:rPr>
              <a:t>demultiplexer</a:t>
            </a:r>
            <a:r>
              <a:rPr lang="en-GB" sz="1200" b="0" i="0" u="none" strike="noStrike" dirty="0" smtClean="0">
                <a:solidFill>
                  <a:srgbClr val="000000"/>
                </a:solidFill>
                <a:effectLst/>
                <a:latin typeface="Calibri" panose="020F0502020204030204" pitchFamily="34" charset="0"/>
              </a:rPr>
              <a:t>., or a 3 line to 8 line </a:t>
            </a:r>
            <a:r>
              <a:rPr lang="en-GB" sz="1200" b="0" i="0" u="none" strike="noStrike" dirty="0" err="1" smtClean="0">
                <a:solidFill>
                  <a:srgbClr val="000000"/>
                </a:solidFill>
                <a:effectLst/>
                <a:latin typeface="Calibri" panose="020F0502020204030204" pitchFamily="34" charset="0"/>
              </a:rPr>
              <a:t>dmultiplexer</a:t>
            </a:r>
            <a:endParaRPr lang="en-GB" b="0" i="0" dirty="0">
              <a:solidFill>
                <a:srgbClr val="444444"/>
              </a:solidFill>
              <a:effectLst/>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p:spPr>
        <p:txBody>
          <a:bodyPr/>
          <a:lstStyle/>
          <a:p>
            <a:pPr algn="l" rtl="0" fontAlgn="base"/>
            <a:r>
              <a:rPr lang="en-GB" sz="1200" b="0" i="0" u="none" strike="noStrike" dirty="0" smtClean="0">
                <a:solidFill>
                  <a:srgbClr val="000000"/>
                </a:solidFill>
                <a:effectLst/>
                <a:latin typeface="Calibri" panose="020F0502020204030204" pitchFamily="34" charset="0"/>
              </a:rPr>
              <a:t>This slide show the truth table of the 74138.</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We will not discussed the entries highlighted in red.</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As shown in the previous slide, in order to enable the decoder, the chip select pins, G2A and G2B will be low and G1 will be high</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Looking at the output pins, note that the pin that goes low will correspond to the binary input at pins A, B and C. </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dirty="0" smtClean="0">
                <a:solidFill>
                  <a:srgbClr val="444444"/>
                </a:solidFill>
                <a:effectLst/>
                <a:latin typeface="Calibri" panose="020F0502020204030204" pitchFamily="34" charset="0"/>
              </a:rPr>
              <a:t>​</a:t>
            </a:r>
            <a:endParaRPr lang="en-GB"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We see that the 74138 can select one of eight possible devices based on its ABC inputs. If we add</a:t>
            </a:r>
            <a:r>
              <a:rPr lang="en-US" sz="1200" b="0" i="0" dirty="0" smtClean="0">
                <a:solidFill>
                  <a:srgbClr val="444444"/>
                </a:solidFill>
                <a:effectLst/>
                <a:latin typeface="Calibri" panose="020F0502020204030204" pitchFamily="34" charset="0"/>
              </a:rPr>
              <a:t>​</a:t>
            </a:r>
            <a:endParaRPr lang="en-US" b="0" i="0" dirty="0" smtClean="0">
              <a:solidFill>
                <a:srgbClr val="444444"/>
              </a:solidFill>
              <a:effectLst/>
              <a:latin typeface="Calibri" panose="020F0502020204030204" pitchFamily="34" charset="0"/>
            </a:endParaRPr>
          </a:p>
          <a:p>
            <a:pPr algn="l" rtl="0" fontAlgn="base"/>
            <a:r>
              <a:rPr lang="en-GB" sz="1200" b="0" i="0" u="none" strike="noStrike" dirty="0" smtClean="0">
                <a:solidFill>
                  <a:srgbClr val="000000"/>
                </a:solidFill>
                <a:effectLst/>
                <a:latin typeface="Calibri" panose="020F0502020204030204" pitchFamily="34" charset="0"/>
              </a:rPr>
              <a:t>this to the eleven inputs of the 6 1 1 6, we see that we now have fourteen (11 plus 3) inputs, which still causes </a:t>
            </a:r>
            <a:r>
              <a:rPr lang="en-GB" sz="1200" b="0" i="0" u="none" strike="noStrike" dirty="0" err="1" smtClean="0">
                <a:solidFill>
                  <a:srgbClr val="000000"/>
                </a:solidFill>
                <a:effectLst/>
                <a:latin typeface="Calibri" panose="020F0502020204030204" pitchFamily="34" charset="0"/>
              </a:rPr>
              <a:t>foldover</a:t>
            </a:r>
            <a:r>
              <a:rPr lang="en-GB" sz="1200" b="0" i="0" u="none" strike="noStrike" dirty="0" smtClean="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B8C2B19-1175-4ADA-8EA3-51A13B955B3B}" type="slidenum">
              <a:rPr lang="en-GB" altLang="en-US"/>
              <a:pPr>
                <a:defRPr/>
              </a:pPr>
              <a:t>‹#›</a:t>
            </a:fld>
            <a:endParaRPr lang="en-GB" altLang="en-US"/>
          </a:p>
        </p:txBody>
      </p:sp>
    </p:spTree>
    <p:extLst>
      <p:ext uri="{BB962C8B-B14F-4D97-AF65-F5344CB8AC3E}">
        <p14:creationId xmlns:p14="http://schemas.microsoft.com/office/powerpoint/2010/main" val="3359171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80437511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CD7EAB2-36A0-4F2A-A8C7-F329E2C11044}" type="slidenum">
              <a:rPr lang="en-GB" altLang="en-US"/>
              <a:pPr>
                <a:defRPr/>
              </a:pPr>
              <a:t>‹#›</a:t>
            </a:fld>
            <a:endParaRPr lang="en-GB" altLang="en-US"/>
          </a:p>
        </p:txBody>
      </p:sp>
    </p:spTree>
    <p:extLst>
      <p:ext uri="{BB962C8B-B14F-4D97-AF65-F5344CB8AC3E}">
        <p14:creationId xmlns:p14="http://schemas.microsoft.com/office/powerpoint/2010/main" val="2510179118"/>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CD7EAB2-36A0-4F2A-A8C7-F329E2C11044}" type="slidenum">
              <a:rPr lang="en-GB" altLang="en-US"/>
              <a:pPr>
                <a:defRPr/>
              </a:pPr>
              <a:t>‹#›</a:t>
            </a:fld>
            <a:endParaRPr lang="en-GB" altLang="en-US"/>
          </a:p>
        </p:txBody>
      </p:sp>
    </p:spTree>
    <p:extLst>
      <p:ext uri="{BB962C8B-B14F-4D97-AF65-F5344CB8AC3E}">
        <p14:creationId xmlns:p14="http://schemas.microsoft.com/office/powerpoint/2010/main" val="2087882138"/>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CD7EAB2-36A0-4F2A-A8C7-F329E2C11044}" type="slidenum">
              <a:rPr lang="en-GB" altLang="en-US"/>
              <a:pPr>
                <a:defRPr/>
              </a:pPr>
              <a:t>‹#›</a:t>
            </a:fld>
            <a:endParaRPr lang="en-GB" altLang="en-US"/>
          </a:p>
        </p:txBody>
      </p:sp>
    </p:spTree>
    <p:extLst>
      <p:ext uri="{BB962C8B-B14F-4D97-AF65-F5344CB8AC3E}">
        <p14:creationId xmlns:p14="http://schemas.microsoft.com/office/powerpoint/2010/main" val="333534514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CD7EAB2-36A0-4F2A-A8C7-F329E2C11044}" type="slidenum">
              <a:rPr lang="en-GB" altLang="en-US"/>
              <a:pPr>
                <a:defRPr/>
              </a:pPr>
              <a:t>‹#›</a:t>
            </a:fld>
            <a:endParaRPr lang="en-GB" altLang="en-US"/>
          </a:p>
        </p:txBody>
      </p:sp>
    </p:spTree>
    <p:extLst>
      <p:ext uri="{BB962C8B-B14F-4D97-AF65-F5344CB8AC3E}">
        <p14:creationId xmlns:p14="http://schemas.microsoft.com/office/powerpoint/2010/main" val="3882028303"/>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CD7EAB2-36A0-4F2A-A8C7-F329E2C11044}" type="slidenum">
              <a:rPr lang="en-GB" altLang="en-US"/>
              <a:pPr>
                <a:defRPr/>
              </a:pPr>
              <a:t>‹#›</a:t>
            </a:fld>
            <a:endParaRPr lang="en-GB" altLang="en-US"/>
          </a:p>
        </p:txBody>
      </p:sp>
    </p:spTree>
    <p:extLst>
      <p:ext uri="{BB962C8B-B14F-4D97-AF65-F5344CB8AC3E}">
        <p14:creationId xmlns:p14="http://schemas.microsoft.com/office/powerpoint/2010/main" val="3942299968"/>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3982262251"/>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344580695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3956693121"/>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1490008781"/>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36419664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488275265"/>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3265397072"/>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1737030024"/>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358910058"/>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330985465"/>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3071168832"/>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14039879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2698828578"/>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710490713"/>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1803242839"/>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A6CD2EE-AD68-4458-8EC0-A053218038B9}" type="slidenum">
              <a:rPr lang="en-GB" altLang="en-US"/>
              <a:pPr>
                <a:defRPr/>
              </a:pPr>
              <a:t>‹#›</a:t>
            </a:fld>
            <a:endParaRPr lang="en-GB" altLang="en-US"/>
          </a:p>
        </p:txBody>
      </p:sp>
    </p:spTree>
    <p:extLst>
      <p:ext uri="{BB962C8B-B14F-4D97-AF65-F5344CB8AC3E}">
        <p14:creationId xmlns:p14="http://schemas.microsoft.com/office/powerpoint/2010/main" val="41483851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190909038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AFD2A6F-5CF5-43F2-9C3D-CD9A5EE655BE}" type="slidenum">
              <a:rPr lang="en-GB" altLang="en-US"/>
              <a:pPr>
                <a:defRPr/>
              </a:pPr>
              <a:t>‹#›</a:t>
            </a:fld>
            <a:endParaRPr lang="en-GB" altLang="en-US"/>
          </a:p>
        </p:txBody>
      </p:sp>
    </p:spTree>
    <p:extLst>
      <p:ext uri="{BB962C8B-B14F-4D97-AF65-F5344CB8AC3E}">
        <p14:creationId xmlns:p14="http://schemas.microsoft.com/office/powerpoint/2010/main" val="41871136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7BE21F34-1601-49BD-A110-9522A6698705}" type="slidenum">
              <a:rPr lang="en-GB" altLang="en-US"/>
              <a:pPr>
                <a:defRPr/>
              </a:pPr>
              <a:t>‹#›</a:t>
            </a:fld>
            <a:endParaRPr lang="en-GB" altLang="en-US"/>
          </a:p>
        </p:txBody>
      </p:sp>
    </p:spTree>
    <p:extLst>
      <p:ext uri="{BB962C8B-B14F-4D97-AF65-F5344CB8AC3E}">
        <p14:creationId xmlns:p14="http://schemas.microsoft.com/office/powerpoint/2010/main" val="1486903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7CBDB6FC-2971-4878-BEC0-065E0D92C3F8}" type="slidenum">
              <a:rPr lang="en-GB" altLang="en-US"/>
              <a:pPr>
                <a:defRPr/>
              </a:pPr>
              <a:t>‹#›</a:t>
            </a:fld>
            <a:endParaRPr lang="en-GB" altLang="en-US"/>
          </a:p>
        </p:txBody>
      </p:sp>
    </p:spTree>
    <p:extLst>
      <p:ext uri="{BB962C8B-B14F-4D97-AF65-F5344CB8AC3E}">
        <p14:creationId xmlns:p14="http://schemas.microsoft.com/office/powerpoint/2010/main" val="22692039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9B368237-EDE4-4BF9-A253-59D52DB0C176}" type="slidenum">
              <a:rPr lang="en-GB" altLang="en-US"/>
              <a:pPr>
                <a:defRPr/>
              </a:pPr>
              <a:t>‹#›</a:t>
            </a:fld>
            <a:endParaRPr lang="en-GB" altLang="en-US"/>
          </a:p>
        </p:txBody>
      </p:sp>
    </p:spTree>
    <p:extLst>
      <p:ext uri="{BB962C8B-B14F-4D97-AF65-F5344CB8AC3E}">
        <p14:creationId xmlns:p14="http://schemas.microsoft.com/office/powerpoint/2010/main" val="329103683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60F2BD9D-78EE-410D-94D1-F6BC634E3A3E}" type="slidenum">
              <a:rPr lang="en-GB" altLang="en-US"/>
              <a:pPr>
                <a:defRPr/>
              </a:pPr>
              <a:t>‹#›</a:t>
            </a:fld>
            <a:endParaRPr lang="en-GB" altLang="en-US"/>
          </a:p>
        </p:txBody>
      </p:sp>
    </p:spTree>
    <p:extLst>
      <p:ext uri="{BB962C8B-B14F-4D97-AF65-F5344CB8AC3E}">
        <p14:creationId xmlns:p14="http://schemas.microsoft.com/office/powerpoint/2010/main" val="351695125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D00E6A4E-1F16-46B0-BF7C-1C1586FFAEF7}" type="slidenum">
              <a:rPr lang="en-GB" altLang="en-US"/>
              <a:pPr>
                <a:defRPr/>
              </a:pPr>
              <a:t>‹#›</a:t>
            </a:fld>
            <a:endParaRPr lang="en-GB" altLang="en-US"/>
          </a:p>
        </p:txBody>
      </p:sp>
    </p:spTree>
    <p:extLst>
      <p:ext uri="{BB962C8B-B14F-4D97-AF65-F5344CB8AC3E}">
        <p14:creationId xmlns:p14="http://schemas.microsoft.com/office/powerpoint/2010/main" val="21868145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3FA086FA-2AD9-4134-B996-7F1E74FD6743}" type="slidenum">
              <a:rPr lang="en-GB" altLang="en-US"/>
              <a:pPr>
                <a:defRPr/>
              </a:pPr>
              <a:t>‹#›</a:t>
            </a:fld>
            <a:endParaRPr lang="en-GB" altLang="en-US"/>
          </a:p>
        </p:txBody>
      </p:sp>
    </p:spTree>
    <p:extLst>
      <p:ext uri="{BB962C8B-B14F-4D97-AF65-F5344CB8AC3E}">
        <p14:creationId xmlns:p14="http://schemas.microsoft.com/office/powerpoint/2010/main" val="266983618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41C7183-8D8C-44A1-97BC-41DC5F69E021}" type="slidenum">
              <a:rPr lang="en-GB" altLang="en-US"/>
              <a:pPr>
                <a:defRPr/>
              </a:pPr>
              <a:t>‹#›</a:t>
            </a:fld>
            <a:endParaRPr lang="en-GB" altLang="en-US"/>
          </a:p>
        </p:txBody>
      </p:sp>
    </p:spTree>
    <p:extLst>
      <p:ext uri="{BB962C8B-B14F-4D97-AF65-F5344CB8AC3E}">
        <p14:creationId xmlns:p14="http://schemas.microsoft.com/office/powerpoint/2010/main" val="197639320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5A34C22-F581-455D-9995-80F2458E8DC9}" type="slidenum">
              <a:rPr lang="en-GB" altLang="en-US"/>
              <a:pPr>
                <a:defRPr/>
              </a:pPr>
              <a:t>‹#›</a:t>
            </a:fld>
            <a:endParaRPr lang="en-GB" altLang="en-US"/>
          </a:p>
        </p:txBody>
      </p:sp>
    </p:spTree>
    <p:extLst>
      <p:ext uri="{BB962C8B-B14F-4D97-AF65-F5344CB8AC3E}">
        <p14:creationId xmlns:p14="http://schemas.microsoft.com/office/powerpoint/2010/main" val="8902368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rtlCol="0">
            <a:normAutofit/>
          </a:bodyPr>
          <a:lstStyle/>
          <a:p>
            <a:pPr lvl="0"/>
            <a:endParaRPr lang="en-US" noProof="0" smtClean="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GB"/>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5EEB3814-7E96-484C-A326-53885CFE0C9A}" type="slidenum">
              <a:rPr lang="en-GB" altLang="en-US"/>
              <a:pPr>
                <a:defRPr/>
              </a:pPr>
              <a:t>‹#›</a:t>
            </a:fld>
            <a:endParaRPr lang="en-GB" altLang="en-US"/>
          </a:p>
        </p:txBody>
      </p:sp>
    </p:spTree>
    <p:extLst>
      <p:ext uri="{BB962C8B-B14F-4D97-AF65-F5344CB8AC3E}">
        <p14:creationId xmlns:p14="http://schemas.microsoft.com/office/powerpoint/2010/main" val="3858234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373774842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182831287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1100798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285186157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419510193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353207625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13248277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25576910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72562933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173688525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204685442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8332E95-58FB-4A59-B968-601903042039}" type="slidenum">
              <a:rPr lang="en-GB" altLang="en-US"/>
              <a:pPr>
                <a:defRPr/>
              </a:pPr>
              <a:t>‹#›</a:t>
            </a:fld>
            <a:endParaRPr lang="en-GB" altLang="en-US"/>
          </a:p>
        </p:txBody>
      </p:sp>
    </p:spTree>
    <p:extLst>
      <p:ext uri="{BB962C8B-B14F-4D97-AF65-F5344CB8AC3E}">
        <p14:creationId xmlns:p14="http://schemas.microsoft.com/office/powerpoint/2010/main" val="77663501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08D55F00-BF4C-4909-8A31-C922B3338DE6}" type="slidenum">
              <a:rPr lang="en-GB" altLang="en-US"/>
              <a:pPr>
                <a:defRPr/>
              </a:pPr>
              <a:t>‹#›</a:t>
            </a:fld>
            <a:endParaRPr lang="en-GB" altLang="en-US"/>
          </a:p>
        </p:txBody>
      </p:sp>
    </p:spTree>
    <p:extLst>
      <p:ext uri="{BB962C8B-B14F-4D97-AF65-F5344CB8AC3E}">
        <p14:creationId xmlns:p14="http://schemas.microsoft.com/office/powerpoint/2010/main" val="218505809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08D55F00-BF4C-4909-8A31-C922B3338DE6}" type="slidenum">
              <a:rPr lang="en-GB" altLang="en-US"/>
              <a:pPr>
                <a:defRPr/>
              </a:pPr>
              <a:t>‹#›</a:t>
            </a:fld>
            <a:endParaRPr lang="en-GB" altLang="en-US"/>
          </a:p>
        </p:txBody>
      </p:sp>
    </p:spTree>
    <p:extLst>
      <p:ext uri="{BB962C8B-B14F-4D97-AF65-F5344CB8AC3E}">
        <p14:creationId xmlns:p14="http://schemas.microsoft.com/office/powerpoint/2010/main" val="44959028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08D55F00-BF4C-4909-8A31-C922B3338DE6}" type="slidenum">
              <a:rPr lang="en-GB" altLang="en-US"/>
              <a:pPr>
                <a:defRPr/>
              </a:pPr>
              <a:t>‹#›</a:t>
            </a:fld>
            <a:endParaRPr lang="en-GB" altLang="en-US"/>
          </a:p>
        </p:txBody>
      </p:sp>
    </p:spTree>
    <p:extLst>
      <p:ext uri="{BB962C8B-B14F-4D97-AF65-F5344CB8AC3E}">
        <p14:creationId xmlns:p14="http://schemas.microsoft.com/office/powerpoint/2010/main" val="171080584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E19D1274-2D1A-42D1-92A5-72B3FA48F85E}" type="slidenum">
              <a:rPr lang="en-GB" altLang="en-US"/>
              <a:pPr>
                <a:defRPr/>
              </a:pPr>
              <a:t>‹#›</a:t>
            </a:fld>
            <a:endParaRPr lang="en-GB" altLang="en-US"/>
          </a:p>
        </p:txBody>
      </p:sp>
    </p:spTree>
    <p:extLst>
      <p:ext uri="{BB962C8B-B14F-4D97-AF65-F5344CB8AC3E}">
        <p14:creationId xmlns:p14="http://schemas.microsoft.com/office/powerpoint/2010/main" val="1911078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B27C5C27-0FEC-49A8-B770-A82476523AFB}" type="slidenum">
              <a:rPr lang="en-GB" altLang="en-US"/>
              <a:pPr>
                <a:defRPr/>
              </a:pPr>
              <a:t>‹#›</a:t>
            </a:fld>
            <a:endParaRPr lang="en-GB" altLang="en-US"/>
          </a:p>
        </p:txBody>
      </p:sp>
    </p:spTree>
    <p:extLst>
      <p:ext uri="{BB962C8B-B14F-4D97-AF65-F5344CB8AC3E}">
        <p14:creationId xmlns:p14="http://schemas.microsoft.com/office/powerpoint/2010/main" val="26191912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5904BEF1-2E5F-4AF7-BA5B-2580FFA51E1C}" type="slidenum">
              <a:rPr lang="en-GB" altLang="en-US"/>
              <a:pPr>
                <a:defRPr/>
              </a:pPr>
              <a:t>‹#›</a:t>
            </a:fld>
            <a:endParaRPr lang="en-GB" altLang="en-US"/>
          </a:p>
        </p:txBody>
      </p:sp>
    </p:spTree>
    <p:extLst>
      <p:ext uri="{BB962C8B-B14F-4D97-AF65-F5344CB8AC3E}">
        <p14:creationId xmlns:p14="http://schemas.microsoft.com/office/powerpoint/2010/main" val="37330550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325677622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5904BEF1-2E5F-4AF7-BA5B-2580FFA51E1C}" type="slidenum">
              <a:rPr lang="en-GB" altLang="en-US"/>
              <a:pPr>
                <a:defRPr/>
              </a:pPr>
              <a:t>‹#›</a:t>
            </a:fld>
            <a:endParaRPr lang="en-GB" altLang="en-US"/>
          </a:p>
        </p:txBody>
      </p:sp>
    </p:spTree>
    <p:extLst>
      <p:ext uri="{BB962C8B-B14F-4D97-AF65-F5344CB8AC3E}">
        <p14:creationId xmlns:p14="http://schemas.microsoft.com/office/powerpoint/2010/main" val="393909651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5904BEF1-2E5F-4AF7-BA5B-2580FFA51E1C}" type="slidenum">
              <a:rPr lang="en-GB" altLang="en-US"/>
              <a:pPr>
                <a:defRPr/>
              </a:pPr>
              <a:t>‹#›</a:t>
            </a:fld>
            <a:endParaRPr lang="en-GB" altLang="en-US"/>
          </a:p>
        </p:txBody>
      </p:sp>
    </p:spTree>
    <p:extLst>
      <p:ext uri="{BB962C8B-B14F-4D97-AF65-F5344CB8AC3E}">
        <p14:creationId xmlns:p14="http://schemas.microsoft.com/office/powerpoint/2010/main" val="97540767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5904BEF1-2E5F-4AF7-BA5B-2580FFA51E1C}" type="slidenum">
              <a:rPr lang="en-GB" altLang="en-US"/>
              <a:pPr>
                <a:defRPr/>
              </a:pPr>
              <a:t>‹#›</a:t>
            </a:fld>
            <a:endParaRPr lang="en-GB" altLang="en-US"/>
          </a:p>
        </p:txBody>
      </p:sp>
    </p:spTree>
    <p:extLst>
      <p:ext uri="{BB962C8B-B14F-4D97-AF65-F5344CB8AC3E}">
        <p14:creationId xmlns:p14="http://schemas.microsoft.com/office/powerpoint/2010/main" val="136047209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5904BEF1-2E5F-4AF7-BA5B-2580FFA51E1C}" type="slidenum">
              <a:rPr lang="en-GB" altLang="en-US"/>
              <a:pPr>
                <a:defRPr/>
              </a:pPr>
              <a:t>‹#›</a:t>
            </a:fld>
            <a:endParaRPr lang="en-GB" altLang="en-US"/>
          </a:p>
        </p:txBody>
      </p:sp>
    </p:spTree>
    <p:extLst>
      <p:ext uri="{BB962C8B-B14F-4D97-AF65-F5344CB8AC3E}">
        <p14:creationId xmlns:p14="http://schemas.microsoft.com/office/powerpoint/2010/main" val="108417499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5904BEF1-2E5F-4AF7-BA5B-2580FFA51E1C}" type="slidenum">
              <a:rPr lang="en-GB" altLang="en-US"/>
              <a:pPr>
                <a:defRPr/>
              </a:pPr>
              <a:t>‹#›</a:t>
            </a:fld>
            <a:endParaRPr lang="en-GB" altLang="en-US"/>
          </a:p>
        </p:txBody>
      </p:sp>
    </p:spTree>
    <p:extLst>
      <p:ext uri="{BB962C8B-B14F-4D97-AF65-F5344CB8AC3E}">
        <p14:creationId xmlns:p14="http://schemas.microsoft.com/office/powerpoint/2010/main" val="264788248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5904BEF1-2E5F-4AF7-BA5B-2580FFA51E1C}" type="slidenum">
              <a:rPr lang="en-GB" altLang="en-US"/>
              <a:pPr>
                <a:defRPr/>
              </a:pPr>
              <a:t>‹#›</a:t>
            </a:fld>
            <a:endParaRPr lang="en-GB" altLang="en-US"/>
          </a:p>
        </p:txBody>
      </p:sp>
    </p:spTree>
    <p:extLst>
      <p:ext uri="{BB962C8B-B14F-4D97-AF65-F5344CB8AC3E}">
        <p14:creationId xmlns:p14="http://schemas.microsoft.com/office/powerpoint/2010/main" val="25389395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5904BEF1-2E5F-4AF7-BA5B-2580FFA51E1C}" type="slidenum">
              <a:rPr lang="en-GB" altLang="en-US"/>
              <a:pPr>
                <a:defRPr/>
              </a:pPr>
              <a:t>‹#›</a:t>
            </a:fld>
            <a:endParaRPr lang="en-GB" altLang="en-US"/>
          </a:p>
        </p:txBody>
      </p:sp>
    </p:spTree>
    <p:extLst>
      <p:ext uri="{BB962C8B-B14F-4D97-AF65-F5344CB8AC3E}">
        <p14:creationId xmlns:p14="http://schemas.microsoft.com/office/powerpoint/2010/main" val="150213966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5904BEF1-2E5F-4AF7-BA5B-2580FFA51E1C}" type="slidenum">
              <a:rPr lang="en-GB" altLang="en-US"/>
              <a:pPr>
                <a:defRPr/>
              </a:pPr>
              <a:t>‹#›</a:t>
            </a:fld>
            <a:endParaRPr lang="en-GB" altLang="en-US"/>
          </a:p>
        </p:txBody>
      </p:sp>
    </p:spTree>
    <p:extLst>
      <p:ext uri="{BB962C8B-B14F-4D97-AF65-F5344CB8AC3E}">
        <p14:creationId xmlns:p14="http://schemas.microsoft.com/office/powerpoint/2010/main" val="239452069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D0E73D49-39F5-468D-8EFF-A89239A172B8}" type="slidenum">
              <a:rPr lang="en-GB" altLang="en-US"/>
              <a:pPr>
                <a:defRPr/>
              </a:pPr>
              <a:t>‹#›</a:t>
            </a:fld>
            <a:endParaRPr lang="en-GB" altLang="en-US"/>
          </a:p>
        </p:txBody>
      </p:sp>
    </p:spTree>
    <p:extLst>
      <p:ext uri="{BB962C8B-B14F-4D97-AF65-F5344CB8AC3E}">
        <p14:creationId xmlns:p14="http://schemas.microsoft.com/office/powerpoint/2010/main" val="25693147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2C0E32B9-AB49-4391-8FEC-A8F9525568BD}" type="slidenum">
              <a:rPr lang="en-GB" altLang="en-US"/>
              <a:pPr>
                <a:defRPr/>
              </a:pPr>
              <a:t>‹#›</a:t>
            </a:fld>
            <a:endParaRPr lang="en-GB" altLang="en-US"/>
          </a:p>
        </p:txBody>
      </p:sp>
    </p:spTree>
    <p:extLst>
      <p:ext uri="{BB962C8B-B14F-4D97-AF65-F5344CB8AC3E}">
        <p14:creationId xmlns:p14="http://schemas.microsoft.com/office/powerpoint/2010/main" val="390716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148921630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C3DED7D8-A6F8-425B-B6E9-A7172DD73307}" type="slidenum">
              <a:rPr lang="en-GB" altLang="en-US"/>
              <a:pPr>
                <a:defRPr/>
              </a:pPr>
              <a:t>‹#›</a:t>
            </a:fld>
            <a:endParaRPr lang="en-GB" altLang="en-US"/>
          </a:p>
        </p:txBody>
      </p:sp>
    </p:spTree>
    <p:extLst>
      <p:ext uri="{BB962C8B-B14F-4D97-AF65-F5344CB8AC3E}">
        <p14:creationId xmlns:p14="http://schemas.microsoft.com/office/powerpoint/2010/main" val="3257097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55A475B2-73B5-4D18-B36F-C041933DFA5F}" type="slidenum">
              <a:rPr lang="en-GB" altLang="en-US"/>
              <a:pPr>
                <a:defRPr/>
              </a:pPr>
              <a:t>‹#›</a:t>
            </a:fld>
            <a:endParaRPr lang="en-GB" altLang="en-US"/>
          </a:p>
        </p:txBody>
      </p:sp>
    </p:spTree>
    <p:extLst>
      <p:ext uri="{BB962C8B-B14F-4D97-AF65-F5344CB8AC3E}">
        <p14:creationId xmlns:p14="http://schemas.microsoft.com/office/powerpoint/2010/main" val="13908617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rtlCol="0">
            <a:normAutofit/>
          </a:bodyPr>
          <a:lstStyle/>
          <a:p>
            <a:pPr lvl="0"/>
            <a:endParaRPr lang="en-US" noProof="0" smtClean="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GB"/>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419EF6E1-20FB-4A0F-9109-0FD160CBD889}" type="slidenum">
              <a:rPr lang="en-GB" altLang="en-US"/>
              <a:pPr>
                <a:defRPr/>
              </a:pPr>
              <a:t>‹#›</a:t>
            </a:fld>
            <a:endParaRPr lang="en-GB" altLang="en-US"/>
          </a:p>
        </p:txBody>
      </p:sp>
    </p:spTree>
    <p:extLst>
      <p:ext uri="{BB962C8B-B14F-4D97-AF65-F5344CB8AC3E}">
        <p14:creationId xmlns:p14="http://schemas.microsoft.com/office/powerpoint/2010/main" val="223574893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bl">
  <p:cSld name="5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rtlCol="0">
            <a:normAutofit/>
          </a:bodyPr>
          <a:lstStyle/>
          <a:p>
            <a:pPr lvl="0"/>
            <a:endParaRPr lang="en-US" noProof="0" smtClean="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GB"/>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419EF6E1-20FB-4A0F-9109-0FD160CBD889}" type="slidenum">
              <a:rPr lang="en-GB" altLang="en-US"/>
              <a:pPr>
                <a:defRPr/>
              </a:pPr>
              <a:t>‹#›</a:t>
            </a:fld>
            <a:endParaRPr lang="en-GB" altLang="en-US"/>
          </a:p>
        </p:txBody>
      </p:sp>
    </p:spTree>
    <p:extLst>
      <p:ext uri="{BB962C8B-B14F-4D97-AF65-F5344CB8AC3E}">
        <p14:creationId xmlns:p14="http://schemas.microsoft.com/office/powerpoint/2010/main" val="214241219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bl">
  <p:cSld name="4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rtlCol="0">
            <a:normAutofit/>
          </a:bodyPr>
          <a:lstStyle/>
          <a:p>
            <a:pPr lvl="0"/>
            <a:endParaRPr lang="en-US" noProof="0" smtClean="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GB"/>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419EF6E1-20FB-4A0F-9109-0FD160CBD889}" type="slidenum">
              <a:rPr lang="en-GB" altLang="en-US"/>
              <a:pPr>
                <a:defRPr/>
              </a:pPr>
              <a:t>‹#›</a:t>
            </a:fld>
            <a:endParaRPr lang="en-GB" altLang="en-US"/>
          </a:p>
        </p:txBody>
      </p:sp>
    </p:spTree>
    <p:extLst>
      <p:ext uri="{BB962C8B-B14F-4D97-AF65-F5344CB8AC3E}">
        <p14:creationId xmlns:p14="http://schemas.microsoft.com/office/powerpoint/2010/main" val="196543101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bl">
  <p:cSld name="3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rtlCol="0">
            <a:normAutofit/>
          </a:bodyPr>
          <a:lstStyle/>
          <a:p>
            <a:pPr lvl="0"/>
            <a:endParaRPr lang="en-US" noProof="0" smtClean="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GB"/>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419EF6E1-20FB-4A0F-9109-0FD160CBD889}" type="slidenum">
              <a:rPr lang="en-GB" altLang="en-US"/>
              <a:pPr>
                <a:defRPr/>
              </a:pPr>
              <a:t>‹#›</a:t>
            </a:fld>
            <a:endParaRPr lang="en-GB" altLang="en-US"/>
          </a:p>
        </p:txBody>
      </p:sp>
    </p:spTree>
    <p:extLst>
      <p:ext uri="{BB962C8B-B14F-4D97-AF65-F5344CB8AC3E}">
        <p14:creationId xmlns:p14="http://schemas.microsoft.com/office/powerpoint/2010/main" val="100257454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bl">
  <p:cSld name="2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rtlCol="0">
            <a:normAutofit/>
          </a:bodyPr>
          <a:lstStyle/>
          <a:p>
            <a:pPr lvl="0"/>
            <a:endParaRPr lang="en-US" noProof="0" smtClean="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GB"/>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419EF6E1-20FB-4A0F-9109-0FD160CBD889}" type="slidenum">
              <a:rPr lang="en-GB" altLang="en-US"/>
              <a:pPr>
                <a:defRPr/>
              </a:pPr>
              <a:t>‹#›</a:t>
            </a:fld>
            <a:endParaRPr lang="en-GB" altLang="en-US"/>
          </a:p>
        </p:txBody>
      </p:sp>
    </p:spTree>
    <p:extLst>
      <p:ext uri="{BB962C8B-B14F-4D97-AF65-F5344CB8AC3E}">
        <p14:creationId xmlns:p14="http://schemas.microsoft.com/office/powerpoint/2010/main" val="321083486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bl">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rtlCol="0">
            <a:normAutofit/>
          </a:bodyPr>
          <a:lstStyle/>
          <a:p>
            <a:pPr lvl="0"/>
            <a:endParaRPr lang="en-US" noProof="0" smtClean="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GB"/>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419EF6E1-20FB-4A0F-9109-0FD160CBD889}" type="slidenum">
              <a:rPr lang="en-GB" altLang="en-US"/>
              <a:pPr>
                <a:defRPr/>
              </a:pPr>
              <a:t>‹#›</a:t>
            </a:fld>
            <a:endParaRPr lang="en-GB" altLang="en-US"/>
          </a:p>
        </p:txBody>
      </p:sp>
    </p:spTree>
    <p:extLst>
      <p:ext uri="{BB962C8B-B14F-4D97-AF65-F5344CB8AC3E}">
        <p14:creationId xmlns:p14="http://schemas.microsoft.com/office/powerpoint/2010/main" val="269064713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pPr>
              <a:defRPr/>
            </a:pPr>
            <a:endParaRPr lang="en-GB"/>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pPr>
              <a:defRPr/>
            </a:pPr>
            <a:endParaRPr lang="en-GB"/>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pPr>
              <a:defRPr/>
            </a:pPr>
            <a:fld id="{B28A8B5E-0838-4746-9E9C-4D8B979A1B3E}" type="slidenum">
              <a:rPr lang="en-GB" altLang="en-US"/>
              <a:pPr>
                <a:defRPr/>
              </a:pPr>
              <a:t>‹#›</a:t>
            </a:fld>
            <a:endParaRPr lang="en-GB" altLang="en-US"/>
          </a:p>
        </p:txBody>
      </p:sp>
    </p:spTree>
    <p:extLst>
      <p:ext uri="{BB962C8B-B14F-4D97-AF65-F5344CB8AC3E}">
        <p14:creationId xmlns:p14="http://schemas.microsoft.com/office/powerpoint/2010/main" val="44180488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cSld name="1_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pPr>
              <a:defRPr/>
            </a:pPr>
            <a:endParaRPr lang="en-GB"/>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pPr>
              <a:defRPr/>
            </a:pPr>
            <a:endParaRPr lang="en-GB"/>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pPr>
              <a:defRPr/>
            </a:pPr>
            <a:fld id="{B28A8B5E-0838-4746-9E9C-4D8B979A1B3E}" type="slidenum">
              <a:rPr lang="en-GB" altLang="en-US"/>
              <a:pPr>
                <a:defRPr/>
              </a:pPr>
              <a:t>‹#›</a:t>
            </a:fld>
            <a:endParaRPr lang="en-GB" altLang="en-US"/>
          </a:p>
        </p:txBody>
      </p:sp>
    </p:spTree>
    <p:extLst>
      <p:ext uri="{BB962C8B-B14F-4D97-AF65-F5344CB8AC3E}">
        <p14:creationId xmlns:p14="http://schemas.microsoft.com/office/powerpoint/2010/main" val="37667958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320581615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6400BA51-8F09-41B5-8CED-A3AEEB8E0AE9}" type="slidenum">
              <a:rPr lang="en-GB" altLang="en-US"/>
              <a:pPr>
                <a:defRPr/>
              </a:pPr>
              <a:t>‹#›</a:t>
            </a:fld>
            <a:endParaRPr lang="en-GB" altLang="en-US"/>
          </a:p>
        </p:txBody>
      </p:sp>
    </p:spTree>
    <p:extLst>
      <p:ext uri="{BB962C8B-B14F-4D97-AF65-F5344CB8AC3E}">
        <p14:creationId xmlns:p14="http://schemas.microsoft.com/office/powerpoint/2010/main" val="35650724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9DE8BB4E-B612-476A-8351-301577CFF81B}" type="slidenum">
              <a:rPr lang="en-GB" altLang="en-US"/>
              <a:pPr>
                <a:defRPr/>
              </a:pPr>
              <a:t>‹#›</a:t>
            </a:fld>
            <a:endParaRPr lang="en-GB" altLang="en-US"/>
          </a:p>
        </p:txBody>
      </p:sp>
    </p:spTree>
    <p:extLst>
      <p:ext uri="{BB962C8B-B14F-4D97-AF65-F5344CB8AC3E}">
        <p14:creationId xmlns:p14="http://schemas.microsoft.com/office/powerpoint/2010/main" val="4480231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DABC9178-49E5-4D04-8098-2B03857D87C9}" type="slidenum">
              <a:rPr lang="en-GB" altLang="en-US"/>
              <a:pPr>
                <a:defRPr/>
              </a:pPr>
              <a:t>‹#›</a:t>
            </a:fld>
            <a:endParaRPr lang="en-GB" altLang="en-US"/>
          </a:p>
        </p:txBody>
      </p:sp>
    </p:spTree>
    <p:extLst>
      <p:ext uri="{BB962C8B-B14F-4D97-AF65-F5344CB8AC3E}">
        <p14:creationId xmlns:p14="http://schemas.microsoft.com/office/powerpoint/2010/main" val="4445275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4D8202BD-91DA-425B-8662-9AF22DFC47BA}" type="slidenum">
              <a:rPr lang="en-GB" altLang="en-US"/>
              <a:pPr>
                <a:defRPr/>
              </a:pPr>
              <a:t>‹#›</a:t>
            </a:fld>
            <a:endParaRPr lang="en-GB" altLang="en-US"/>
          </a:p>
        </p:txBody>
      </p:sp>
    </p:spTree>
    <p:extLst>
      <p:ext uri="{BB962C8B-B14F-4D97-AF65-F5344CB8AC3E}">
        <p14:creationId xmlns:p14="http://schemas.microsoft.com/office/powerpoint/2010/main" val="35490032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p:cNvSpPr>
            <a:spLocks noGrp="1" noChangeArrowheads="1"/>
          </p:cNvSpPr>
          <p:nvPr>
            <p:ph type="sldNum" sz="quarter" idx="12"/>
          </p:nvPr>
        </p:nvSpPr>
        <p:spPr>
          <a:ln/>
        </p:spPr>
        <p:txBody>
          <a:bodyPr/>
          <a:lstStyle>
            <a:lvl1pPr>
              <a:defRPr/>
            </a:lvl1pPr>
          </a:lstStyle>
          <a:p>
            <a:pPr>
              <a:defRPr/>
            </a:pPr>
            <a:fld id="{B994677A-EE81-4625-A7E0-F8042156F559}" type="slidenum">
              <a:rPr lang="en-GB" altLang="en-US"/>
              <a:pPr>
                <a:defRPr/>
              </a:pPr>
              <a:t>‹#›</a:t>
            </a:fld>
            <a:endParaRPr lang="en-GB" altLang="en-US"/>
          </a:p>
        </p:txBody>
      </p:sp>
    </p:spTree>
    <p:extLst>
      <p:ext uri="{BB962C8B-B14F-4D97-AF65-F5344CB8AC3E}">
        <p14:creationId xmlns:p14="http://schemas.microsoft.com/office/powerpoint/2010/main" val="35658165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F90D56AB-5335-4186-9708-7DAC78DFA326}" type="slidenum">
              <a:rPr lang="en-GB" altLang="en-US"/>
              <a:pPr>
                <a:defRPr/>
              </a:pPr>
              <a:t>‹#›</a:t>
            </a:fld>
            <a:endParaRPr lang="en-GB" altLang="en-US"/>
          </a:p>
        </p:txBody>
      </p:sp>
    </p:spTree>
    <p:extLst>
      <p:ext uri="{BB962C8B-B14F-4D97-AF65-F5344CB8AC3E}">
        <p14:creationId xmlns:p14="http://schemas.microsoft.com/office/powerpoint/2010/main" val="23180419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p:cNvSpPr>
            <a:spLocks noGrp="1" noChangeArrowheads="1"/>
          </p:cNvSpPr>
          <p:nvPr>
            <p:ph type="sldNum" sz="quarter" idx="12"/>
          </p:nvPr>
        </p:nvSpPr>
        <p:spPr>
          <a:ln/>
        </p:spPr>
        <p:txBody>
          <a:bodyPr/>
          <a:lstStyle>
            <a:lvl1pPr>
              <a:defRPr/>
            </a:lvl1pPr>
          </a:lstStyle>
          <a:p>
            <a:pPr>
              <a:defRPr/>
            </a:pPr>
            <a:fld id="{DF6DE15E-4387-48A7-A8F4-19C37EC7F01C}" type="slidenum">
              <a:rPr lang="en-GB" altLang="en-US"/>
              <a:pPr>
                <a:defRPr/>
              </a:pPr>
              <a:t>‹#›</a:t>
            </a:fld>
            <a:endParaRPr lang="en-GB" altLang="en-US"/>
          </a:p>
        </p:txBody>
      </p:sp>
    </p:spTree>
    <p:extLst>
      <p:ext uri="{BB962C8B-B14F-4D97-AF65-F5344CB8AC3E}">
        <p14:creationId xmlns:p14="http://schemas.microsoft.com/office/powerpoint/2010/main" val="31061322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D9B985CE-BC27-4C83-822F-8190DE47F8D0}" type="slidenum">
              <a:rPr lang="en-GB" altLang="en-US"/>
              <a:pPr>
                <a:defRPr/>
              </a:pPr>
              <a:t>‹#›</a:t>
            </a:fld>
            <a:endParaRPr lang="en-GB" altLang="en-US"/>
          </a:p>
        </p:txBody>
      </p:sp>
    </p:spTree>
    <p:extLst>
      <p:ext uri="{BB962C8B-B14F-4D97-AF65-F5344CB8AC3E}">
        <p14:creationId xmlns:p14="http://schemas.microsoft.com/office/powerpoint/2010/main" val="1169727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5AE865B2-0D80-472E-B789-C2B6C3CD333A}" type="slidenum">
              <a:rPr lang="en-GB" altLang="en-US"/>
              <a:pPr>
                <a:defRPr/>
              </a:pPr>
              <a:t>‹#›</a:t>
            </a:fld>
            <a:endParaRPr lang="en-GB" altLang="en-US"/>
          </a:p>
        </p:txBody>
      </p:sp>
    </p:spTree>
    <p:extLst>
      <p:ext uri="{BB962C8B-B14F-4D97-AF65-F5344CB8AC3E}">
        <p14:creationId xmlns:p14="http://schemas.microsoft.com/office/powerpoint/2010/main" val="23656896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DE0C7CC5-F5DC-4F8F-A196-2385BE933B7F}" type="slidenum">
              <a:rPr lang="en-GB" altLang="en-US"/>
              <a:pPr>
                <a:defRPr/>
              </a:pPr>
              <a:t>‹#›</a:t>
            </a:fld>
            <a:endParaRPr lang="en-GB" altLang="en-US"/>
          </a:p>
        </p:txBody>
      </p:sp>
    </p:spTree>
    <p:extLst>
      <p:ext uri="{BB962C8B-B14F-4D97-AF65-F5344CB8AC3E}">
        <p14:creationId xmlns:p14="http://schemas.microsoft.com/office/powerpoint/2010/main" val="233614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272840882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A5969D6D-1807-43B2-BA31-3FAF6841381F}" type="slidenum">
              <a:rPr lang="en-GB" altLang="en-US"/>
              <a:pPr>
                <a:defRPr/>
              </a:pPr>
              <a:t>‹#›</a:t>
            </a:fld>
            <a:endParaRPr lang="en-GB" altLang="en-US"/>
          </a:p>
        </p:txBody>
      </p:sp>
    </p:spTree>
    <p:extLst>
      <p:ext uri="{BB962C8B-B14F-4D97-AF65-F5344CB8AC3E}">
        <p14:creationId xmlns:p14="http://schemas.microsoft.com/office/powerpoint/2010/main" val="8020564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2443517708"/>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11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3555614864"/>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10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3344448300"/>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bl" preserve="1">
  <p:cSld name="9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2277675457"/>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bl" preserve="1">
  <p:cSld name="8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28376177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bl" preserve="1">
  <p:cSld name="7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3439292647"/>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bl" preserve="1">
  <p:cSld name="6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1520825611"/>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bl" preserve="1">
  <p:cSld name="5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411863455"/>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bl" preserve="1">
  <p:cSld name="4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113824918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2867511620"/>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bl" preserve="1">
  <p:cSld name="3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1888065825"/>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bl" preserve="1">
  <p:cSld name="2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2800111223"/>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bl" preserve="1">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F87E96DA-1B7B-416B-A050-054DAD249A56}" type="slidenum">
              <a:rPr lang="en-GB" altLang="en-US"/>
              <a:pPr>
                <a:defRPr/>
              </a:pPr>
              <a:t>‹#›</a:t>
            </a:fld>
            <a:endParaRPr lang="en-GB" altLang="en-US"/>
          </a:p>
        </p:txBody>
      </p:sp>
    </p:spTree>
    <p:extLst>
      <p:ext uri="{BB962C8B-B14F-4D97-AF65-F5344CB8AC3E}">
        <p14:creationId xmlns:p14="http://schemas.microsoft.com/office/powerpoint/2010/main" val="146185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E5E13DF7-F78D-4F74-96E8-3ADC38AFE124}" type="slidenum">
              <a:rPr lang="en-GB" altLang="en-US"/>
              <a:pPr>
                <a:defRPr/>
              </a:pPr>
              <a:t>‹#›</a:t>
            </a:fld>
            <a:endParaRPr lang="en-GB" altLang="en-US"/>
          </a:p>
        </p:txBody>
      </p:sp>
    </p:spTree>
    <p:extLst>
      <p:ext uri="{BB962C8B-B14F-4D97-AF65-F5344CB8AC3E}">
        <p14:creationId xmlns:p14="http://schemas.microsoft.com/office/powerpoint/2010/main" val="27000230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A10675B8-B040-41DB-9297-C87BCF9A23DB}" type="slidenum">
              <a:rPr lang="en-GB" altLang="en-US"/>
              <a:pPr>
                <a:defRPr/>
              </a:pPr>
              <a:t>‹#›</a:t>
            </a:fld>
            <a:endParaRPr lang="en-GB" altLang="en-US"/>
          </a:p>
        </p:txBody>
      </p:sp>
    </p:spTree>
    <p:extLst>
      <p:ext uri="{BB962C8B-B14F-4D97-AF65-F5344CB8AC3E}">
        <p14:creationId xmlns:p14="http://schemas.microsoft.com/office/powerpoint/2010/main" val="19967748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F3692E-EF2C-437F-B7F2-E2CC6E4D1745}" type="slidenum">
              <a:rPr lang="en-GB" altLang="en-US"/>
              <a:pPr>
                <a:defRPr/>
              </a:pPr>
              <a:t>‹#›</a:t>
            </a:fld>
            <a:endParaRPr lang="en-GB" altLang="en-US"/>
          </a:p>
        </p:txBody>
      </p:sp>
    </p:spTree>
    <p:extLst>
      <p:ext uri="{BB962C8B-B14F-4D97-AF65-F5344CB8AC3E}">
        <p14:creationId xmlns:p14="http://schemas.microsoft.com/office/powerpoint/2010/main" val="325116896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F3692E-EF2C-437F-B7F2-E2CC6E4D1745}" type="slidenum">
              <a:rPr lang="en-GB" altLang="en-US"/>
              <a:pPr>
                <a:defRPr/>
              </a:pPr>
              <a:t>‹#›</a:t>
            </a:fld>
            <a:endParaRPr lang="en-GB" altLang="en-US"/>
          </a:p>
        </p:txBody>
      </p:sp>
    </p:spTree>
    <p:extLst>
      <p:ext uri="{BB962C8B-B14F-4D97-AF65-F5344CB8AC3E}">
        <p14:creationId xmlns:p14="http://schemas.microsoft.com/office/powerpoint/2010/main" val="97196600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F3692E-EF2C-437F-B7F2-E2CC6E4D1745}" type="slidenum">
              <a:rPr lang="en-GB" altLang="en-US"/>
              <a:pPr>
                <a:defRPr/>
              </a:pPr>
              <a:t>‹#›</a:t>
            </a:fld>
            <a:endParaRPr lang="en-GB" altLang="en-US"/>
          </a:p>
        </p:txBody>
      </p:sp>
    </p:spTree>
    <p:extLst>
      <p:ext uri="{BB962C8B-B14F-4D97-AF65-F5344CB8AC3E}">
        <p14:creationId xmlns:p14="http://schemas.microsoft.com/office/powerpoint/2010/main" val="308329464"/>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F3692E-EF2C-437F-B7F2-E2CC6E4D1745}" type="slidenum">
              <a:rPr lang="en-GB" altLang="en-US"/>
              <a:pPr>
                <a:defRPr/>
              </a:pPr>
              <a:t>‹#›</a:t>
            </a:fld>
            <a:endParaRPr lang="en-GB" altLang="en-US"/>
          </a:p>
        </p:txBody>
      </p:sp>
    </p:spTree>
    <p:extLst>
      <p:ext uri="{BB962C8B-B14F-4D97-AF65-F5344CB8AC3E}">
        <p14:creationId xmlns:p14="http://schemas.microsoft.com/office/powerpoint/2010/main" val="7288017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F3692E-EF2C-437F-B7F2-E2CC6E4D1745}" type="slidenum">
              <a:rPr lang="en-GB" altLang="en-US"/>
              <a:pPr>
                <a:defRPr/>
              </a:pPr>
              <a:t>‹#›</a:t>
            </a:fld>
            <a:endParaRPr lang="en-GB" altLang="en-US"/>
          </a:p>
        </p:txBody>
      </p:sp>
    </p:spTree>
    <p:extLst>
      <p:ext uri="{BB962C8B-B14F-4D97-AF65-F5344CB8AC3E}">
        <p14:creationId xmlns:p14="http://schemas.microsoft.com/office/powerpoint/2010/main" val="39301384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3170202331"/>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F3692E-EF2C-437F-B7F2-E2CC6E4D1745}" type="slidenum">
              <a:rPr lang="en-GB" altLang="en-US"/>
              <a:pPr>
                <a:defRPr/>
              </a:pPr>
              <a:t>‹#›</a:t>
            </a:fld>
            <a:endParaRPr lang="en-GB" altLang="en-US"/>
          </a:p>
        </p:txBody>
      </p:sp>
    </p:spTree>
    <p:extLst>
      <p:ext uri="{BB962C8B-B14F-4D97-AF65-F5344CB8AC3E}">
        <p14:creationId xmlns:p14="http://schemas.microsoft.com/office/powerpoint/2010/main" val="1019323492"/>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F3692E-EF2C-437F-B7F2-E2CC6E4D1745}" type="slidenum">
              <a:rPr lang="en-GB" altLang="en-US"/>
              <a:pPr>
                <a:defRPr/>
              </a:pPr>
              <a:t>‹#›</a:t>
            </a:fld>
            <a:endParaRPr lang="en-GB" altLang="en-US"/>
          </a:p>
        </p:txBody>
      </p:sp>
    </p:spTree>
    <p:extLst>
      <p:ext uri="{BB962C8B-B14F-4D97-AF65-F5344CB8AC3E}">
        <p14:creationId xmlns:p14="http://schemas.microsoft.com/office/powerpoint/2010/main" val="405902308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F3692E-EF2C-437F-B7F2-E2CC6E4D1745}" type="slidenum">
              <a:rPr lang="en-GB" altLang="en-US"/>
              <a:pPr>
                <a:defRPr/>
              </a:pPr>
              <a:t>‹#›</a:t>
            </a:fld>
            <a:endParaRPr lang="en-GB" altLang="en-US"/>
          </a:p>
        </p:txBody>
      </p:sp>
    </p:spTree>
    <p:extLst>
      <p:ext uri="{BB962C8B-B14F-4D97-AF65-F5344CB8AC3E}">
        <p14:creationId xmlns:p14="http://schemas.microsoft.com/office/powerpoint/2010/main" val="1643452694"/>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F3692E-EF2C-437F-B7F2-E2CC6E4D1745}" type="slidenum">
              <a:rPr lang="en-GB" altLang="en-US"/>
              <a:pPr>
                <a:defRPr/>
              </a:pPr>
              <a:t>‹#›</a:t>
            </a:fld>
            <a:endParaRPr lang="en-GB" altLang="en-US"/>
          </a:p>
        </p:txBody>
      </p:sp>
    </p:spTree>
    <p:extLst>
      <p:ext uri="{BB962C8B-B14F-4D97-AF65-F5344CB8AC3E}">
        <p14:creationId xmlns:p14="http://schemas.microsoft.com/office/powerpoint/2010/main" val="1020178588"/>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F3692E-EF2C-437F-B7F2-E2CC6E4D1745}" type="slidenum">
              <a:rPr lang="en-GB" altLang="en-US"/>
              <a:pPr>
                <a:defRPr/>
              </a:pPr>
              <a:t>‹#›</a:t>
            </a:fld>
            <a:endParaRPr lang="en-GB" altLang="en-US"/>
          </a:p>
        </p:txBody>
      </p:sp>
    </p:spTree>
    <p:extLst>
      <p:ext uri="{BB962C8B-B14F-4D97-AF65-F5344CB8AC3E}">
        <p14:creationId xmlns:p14="http://schemas.microsoft.com/office/powerpoint/2010/main" val="304882756"/>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C7F3692E-EF2C-437F-B7F2-E2CC6E4D1745}" type="slidenum">
              <a:rPr lang="en-GB" altLang="en-US"/>
              <a:pPr>
                <a:defRPr/>
              </a:pPr>
              <a:t>‹#›</a:t>
            </a:fld>
            <a:endParaRPr lang="en-GB" altLang="en-US"/>
          </a:p>
        </p:txBody>
      </p:sp>
    </p:spTree>
    <p:extLst>
      <p:ext uri="{BB962C8B-B14F-4D97-AF65-F5344CB8AC3E}">
        <p14:creationId xmlns:p14="http://schemas.microsoft.com/office/powerpoint/2010/main" val="330856631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38F6771B-DDBA-44A5-8001-FA371237CD3F}" type="slidenum">
              <a:rPr lang="en-GB" altLang="en-US"/>
              <a:pPr>
                <a:defRPr/>
              </a:pPr>
              <a:t>‹#›</a:t>
            </a:fld>
            <a:endParaRPr lang="en-GB" altLang="en-US"/>
          </a:p>
        </p:txBody>
      </p:sp>
    </p:spTree>
    <p:extLst>
      <p:ext uri="{BB962C8B-B14F-4D97-AF65-F5344CB8AC3E}">
        <p14:creationId xmlns:p14="http://schemas.microsoft.com/office/powerpoint/2010/main" val="41969956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4A438604-EC8B-4683-851C-E7F28F6FCC74}" type="slidenum">
              <a:rPr lang="en-GB" altLang="en-US"/>
              <a:pPr>
                <a:defRPr/>
              </a:pPr>
              <a:t>‹#›</a:t>
            </a:fld>
            <a:endParaRPr lang="en-GB" altLang="en-US"/>
          </a:p>
        </p:txBody>
      </p:sp>
    </p:spTree>
    <p:extLst>
      <p:ext uri="{BB962C8B-B14F-4D97-AF65-F5344CB8AC3E}">
        <p14:creationId xmlns:p14="http://schemas.microsoft.com/office/powerpoint/2010/main" val="31333902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p:cNvSpPr>
            <a:spLocks noGrp="1" noChangeArrowheads="1"/>
          </p:cNvSpPr>
          <p:nvPr>
            <p:ph type="sldNum" sz="quarter" idx="12"/>
          </p:nvPr>
        </p:nvSpPr>
        <p:spPr>
          <a:ln/>
        </p:spPr>
        <p:txBody>
          <a:bodyPr/>
          <a:lstStyle>
            <a:lvl1pPr>
              <a:defRPr/>
            </a:lvl1pPr>
          </a:lstStyle>
          <a:p>
            <a:pPr>
              <a:defRPr/>
            </a:pPr>
            <a:fld id="{E9104B13-5655-45B1-9445-DAA7B33C6C61}" type="slidenum">
              <a:rPr lang="en-GB" altLang="en-US"/>
              <a:pPr>
                <a:defRPr/>
              </a:pPr>
              <a:t>‹#›</a:t>
            </a:fld>
            <a:endParaRPr lang="en-GB" altLang="en-US"/>
          </a:p>
        </p:txBody>
      </p:sp>
    </p:spTree>
    <p:extLst>
      <p:ext uri="{BB962C8B-B14F-4D97-AF65-F5344CB8AC3E}">
        <p14:creationId xmlns:p14="http://schemas.microsoft.com/office/powerpoint/2010/main" val="2226046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FE9A5237-F0E9-444B-91B9-7DD91A8A94CB}" type="slidenum">
              <a:rPr lang="en-GB" altLang="en-US"/>
              <a:pPr>
                <a:defRPr/>
              </a:pPr>
              <a:t>‹#›</a:t>
            </a:fld>
            <a:endParaRPr lang="en-GB" altLang="en-US"/>
          </a:p>
        </p:txBody>
      </p:sp>
    </p:spTree>
    <p:extLst>
      <p:ext uri="{BB962C8B-B14F-4D97-AF65-F5344CB8AC3E}">
        <p14:creationId xmlns:p14="http://schemas.microsoft.com/office/powerpoint/2010/main" val="3412154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324C62-7EF8-4B24-A124-AFA03A4F22A0}" type="slidenum">
              <a:rPr lang="en-GB" altLang="en-US"/>
              <a:pPr>
                <a:defRPr/>
              </a:pPr>
              <a:t>‹#›</a:t>
            </a:fld>
            <a:endParaRPr lang="en-GB" altLang="en-US"/>
          </a:p>
        </p:txBody>
      </p:sp>
    </p:spTree>
    <p:extLst>
      <p:ext uri="{BB962C8B-B14F-4D97-AF65-F5344CB8AC3E}">
        <p14:creationId xmlns:p14="http://schemas.microsoft.com/office/powerpoint/2010/main" val="2335413810"/>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p:cNvSpPr>
            <a:spLocks noGrp="1" noChangeArrowheads="1"/>
          </p:cNvSpPr>
          <p:nvPr>
            <p:ph type="sldNum" sz="quarter" idx="12"/>
          </p:nvPr>
        </p:nvSpPr>
        <p:spPr>
          <a:ln/>
        </p:spPr>
        <p:txBody>
          <a:bodyPr/>
          <a:lstStyle>
            <a:lvl1pPr>
              <a:defRPr/>
            </a:lvl1pPr>
          </a:lstStyle>
          <a:p>
            <a:pPr>
              <a:defRPr/>
            </a:pPr>
            <a:fld id="{E07BA400-8972-48A2-90CF-3399BEEA374E}" type="slidenum">
              <a:rPr lang="en-GB" altLang="en-US"/>
              <a:pPr>
                <a:defRPr/>
              </a:pPr>
              <a:t>‹#›</a:t>
            </a:fld>
            <a:endParaRPr lang="en-GB" altLang="en-US"/>
          </a:p>
        </p:txBody>
      </p:sp>
    </p:spTree>
    <p:extLst>
      <p:ext uri="{BB962C8B-B14F-4D97-AF65-F5344CB8AC3E}">
        <p14:creationId xmlns:p14="http://schemas.microsoft.com/office/powerpoint/2010/main" val="15488710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350F5899-F8E7-4A62-A1D5-BC4FEFE389D5}" type="slidenum">
              <a:rPr lang="en-GB" altLang="en-US"/>
              <a:pPr>
                <a:defRPr/>
              </a:pPr>
              <a:t>‹#›</a:t>
            </a:fld>
            <a:endParaRPr lang="en-GB" altLang="en-US"/>
          </a:p>
        </p:txBody>
      </p:sp>
    </p:spTree>
    <p:extLst>
      <p:ext uri="{BB962C8B-B14F-4D97-AF65-F5344CB8AC3E}">
        <p14:creationId xmlns:p14="http://schemas.microsoft.com/office/powerpoint/2010/main" val="4172630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548AB2E3-0F1B-43A4-898A-3C177E783ABF}" type="slidenum">
              <a:rPr lang="en-GB" altLang="en-US"/>
              <a:pPr>
                <a:defRPr/>
              </a:pPr>
              <a:t>‹#›</a:t>
            </a:fld>
            <a:endParaRPr lang="en-GB" altLang="en-US"/>
          </a:p>
        </p:txBody>
      </p:sp>
    </p:spTree>
    <p:extLst>
      <p:ext uri="{BB962C8B-B14F-4D97-AF65-F5344CB8AC3E}">
        <p14:creationId xmlns:p14="http://schemas.microsoft.com/office/powerpoint/2010/main" val="15864716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697BCFEE-466F-4F36-95B7-44DABFD9E5EC}" type="slidenum">
              <a:rPr lang="en-GB" altLang="en-US"/>
              <a:pPr>
                <a:defRPr/>
              </a:pPr>
              <a:t>‹#›</a:t>
            </a:fld>
            <a:endParaRPr lang="en-GB" altLang="en-US"/>
          </a:p>
        </p:txBody>
      </p:sp>
    </p:spTree>
    <p:extLst>
      <p:ext uri="{BB962C8B-B14F-4D97-AF65-F5344CB8AC3E}">
        <p14:creationId xmlns:p14="http://schemas.microsoft.com/office/powerpoint/2010/main" val="348613153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720E1EFB-35CA-4ABD-A740-DD950E8AA851}" type="slidenum">
              <a:rPr lang="en-GB" altLang="en-US"/>
              <a:pPr>
                <a:defRPr/>
              </a:pPr>
              <a:t>‹#›</a:t>
            </a:fld>
            <a:endParaRPr lang="en-GB" altLang="en-US"/>
          </a:p>
        </p:txBody>
      </p:sp>
    </p:spTree>
    <p:extLst>
      <p:ext uri="{BB962C8B-B14F-4D97-AF65-F5344CB8AC3E}">
        <p14:creationId xmlns:p14="http://schemas.microsoft.com/office/powerpoint/2010/main" val="424794455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600200"/>
            <a:ext cx="8229600" cy="4525963"/>
          </a:xfrm>
        </p:spPr>
        <p:txBody>
          <a:bodyPr/>
          <a:lstStyle/>
          <a:p>
            <a:pPr lvl="0"/>
            <a:endParaRPr lang="en-SG"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7DCD5788-29D3-4A5B-88AF-8919898ABE4F}" type="slidenum">
              <a:rPr lang="en-GB" altLang="en-US"/>
              <a:pPr>
                <a:defRPr/>
              </a:pPr>
              <a:t>‹#›</a:t>
            </a:fld>
            <a:endParaRPr lang="en-GB" altLang="en-US"/>
          </a:p>
        </p:txBody>
      </p:sp>
    </p:spTree>
    <p:extLst>
      <p:ext uri="{BB962C8B-B14F-4D97-AF65-F5344CB8AC3E}">
        <p14:creationId xmlns:p14="http://schemas.microsoft.com/office/powerpoint/2010/main" val="171096182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46873FB6-6C24-4C7D-B605-0D8DB5757D04}" type="slidenum">
              <a:rPr lang="en-GB" altLang="en-US"/>
              <a:pPr>
                <a:defRPr/>
              </a:pPr>
              <a:t>‹#›</a:t>
            </a:fld>
            <a:endParaRPr lang="en-GB" altLang="en-US"/>
          </a:p>
        </p:txBody>
      </p:sp>
    </p:spTree>
    <p:extLst>
      <p:ext uri="{BB962C8B-B14F-4D97-AF65-F5344CB8AC3E}">
        <p14:creationId xmlns:p14="http://schemas.microsoft.com/office/powerpoint/2010/main" val="41337716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CD7EAB2-36A0-4F2A-A8C7-F329E2C11044}" type="slidenum">
              <a:rPr lang="en-GB" altLang="en-US"/>
              <a:pPr>
                <a:defRPr/>
              </a:pPr>
              <a:t>‹#›</a:t>
            </a:fld>
            <a:endParaRPr lang="en-GB" altLang="en-US"/>
          </a:p>
        </p:txBody>
      </p:sp>
    </p:spTree>
    <p:extLst>
      <p:ext uri="{BB962C8B-B14F-4D97-AF65-F5344CB8AC3E}">
        <p14:creationId xmlns:p14="http://schemas.microsoft.com/office/powerpoint/2010/main" val="74354774"/>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CD7EAB2-36A0-4F2A-A8C7-F329E2C11044}" type="slidenum">
              <a:rPr lang="en-GB" altLang="en-US"/>
              <a:pPr>
                <a:defRPr/>
              </a:pPr>
              <a:t>‹#›</a:t>
            </a:fld>
            <a:endParaRPr lang="en-GB" altLang="en-US"/>
          </a:p>
        </p:txBody>
      </p:sp>
    </p:spTree>
    <p:extLst>
      <p:ext uri="{BB962C8B-B14F-4D97-AF65-F5344CB8AC3E}">
        <p14:creationId xmlns:p14="http://schemas.microsoft.com/office/powerpoint/2010/main" val="2954685309"/>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CD7EAB2-36A0-4F2A-A8C7-F329E2C11044}" type="slidenum">
              <a:rPr lang="en-GB" altLang="en-US"/>
              <a:pPr>
                <a:defRPr/>
              </a:pPr>
              <a:t>‹#›</a:t>
            </a:fld>
            <a:endParaRPr lang="en-GB" altLang="en-US"/>
          </a:p>
        </p:txBody>
      </p:sp>
    </p:spTree>
    <p:extLst>
      <p:ext uri="{BB962C8B-B14F-4D97-AF65-F5344CB8AC3E}">
        <p14:creationId xmlns:p14="http://schemas.microsoft.com/office/powerpoint/2010/main" val="42839813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theme" Target="../theme/theme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theme" Target="../theme/theme4.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defRPr>
            </a:lvl1pPr>
          </a:lstStyle>
          <a:p>
            <a:pPr>
              <a:defRPr/>
            </a:pPr>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71102D3D-66EB-4EA5-9649-88B9427F05C8}"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908" r:id="rId3"/>
    <p:sldLayoutId id="2147483906" r:id="rId4"/>
    <p:sldLayoutId id="2147483905" r:id="rId5"/>
    <p:sldLayoutId id="2147483904" r:id="rId6"/>
    <p:sldLayoutId id="2147483884" r:id="rId7"/>
    <p:sldLayoutId id="2147483883" r:id="rId8"/>
    <p:sldLayoutId id="2147483882" r:id="rId9"/>
    <p:sldLayoutId id="2147483881" r:id="rId10"/>
    <p:sldLayoutId id="2147483880" r:id="rId11"/>
    <p:sldLayoutId id="2147483875" r:id="rId12"/>
    <p:sldLayoutId id="2147483874" r:id="rId13"/>
    <p:sldLayoutId id="2147483858" r:id="rId14"/>
    <p:sldLayoutId id="2147483856" r:id="rId15"/>
    <p:sldLayoutId id="2147483854" r:id="rId16"/>
    <p:sldLayoutId id="2147483846" r:id="rId17"/>
    <p:sldLayoutId id="2147483845" r:id="rId18"/>
    <p:sldLayoutId id="2147483842" r:id="rId19"/>
    <p:sldLayoutId id="2147483840" r:id="rId20"/>
    <p:sldLayoutId id="2147483838" r:id="rId21"/>
    <p:sldLayoutId id="2147483837" r:id="rId22"/>
    <p:sldLayoutId id="2147483781" r:id="rId23"/>
    <p:sldLayoutId id="2147483782" r:id="rId24"/>
    <p:sldLayoutId id="2147483844" r:id="rId25"/>
    <p:sldLayoutId id="2147483843" r:id="rId26"/>
    <p:sldLayoutId id="2147483783" r:id="rId27"/>
    <p:sldLayoutId id="2147483784" r:id="rId28"/>
    <p:sldLayoutId id="2147483785" r:id="rId29"/>
    <p:sldLayoutId id="2147483888" r:id="rId30"/>
    <p:sldLayoutId id="2147483887" r:id="rId31"/>
    <p:sldLayoutId id="2147483886" r:id="rId32"/>
    <p:sldLayoutId id="2147483879" r:id="rId33"/>
    <p:sldLayoutId id="2147483873" r:id="rId34"/>
    <p:sldLayoutId id="2147483872" r:id="rId35"/>
    <p:sldLayoutId id="2147483848" r:id="rId36"/>
    <p:sldLayoutId id="2147483847" r:id="rId37"/>
    <p:sldLayoutId id="2147483786" r:id="rId38"/>
    <p:sldLayoutId id="2147483787" r:id="rId39"/>
    <p:sldLayoutId id="2147483788" r:id="rId40"/>
    <p:sldLayoutId id="2147483789" r:id="rId41"/>
    <p:sldLayoutId id="2147483816" r:id="rId42"/>
    <p:sldLayoutId id="2147483890" r:id="rId43"/>
    <p:sldLayoutId id="2147483889" r:id="rId44"/>
    <p:sldLayoutId id="2147483861" r:id="rId45"/>
    <p:sldLayoutId id="2147483859" r:id="rId46"/>
    <p:sldLayoutId id="2147483849" r:id="rId47"/>
    <p:sldLayoutId id="2147483817" r:id="rId48"/>
    <p:sldLayoutId id="2147483907" r:id="rId49"/>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pitchFamily="34" charset="0"/>
              </a:defRPr>
            </a:lvl1pPr>
          </a:lstStyle>
          <a:p>
            <a:pPr>
              <a:defRPr/>
            </a:pPr>
            <a:endParaRPr lang="en-GB"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pitchFamily="34" charset="0"/>
              </a:defRPr>
            </a:lvl1pPr>
          </a:lstStyle>
          <a:p>
            <a:pPr>
              <a:defRPr/>
            </a:pPr>
            <a:endParaRPr lang="en-GB"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a:defRPr/>
            </a:pPr>
            <a:fld id="{CF2942ED-F854-48B2-8466-D0F4C2A52DF2}"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99" r:id="rId13"/>
    <p:sldLayoutId id="2147483898" r:id="rId14"/>
    <p:sldLayoutId id="2147483897" r:id="rId15"/>
    <p:sldLayoutId id="2147483896" r:id="rId16"/>
    <p:sldLayoutId id="2147483895" r:id="rId17"/>
    <p:sldLayoutId id="2147483894" r:id="rId18"/>
    <p:sldLayoutId id="2147483893" r:id="rId19"/>
    <p:sldLayoutId id="2147483892" r:id="rId20"/>
    <p:sldLayoutId id="2147483891" r:id="rId21"/>
    <p:sldLayoutId id="2147483862" r:id="rId22"/>
    <p:sldLayoutId id="2147483860" r:id="rId23"/>
    <p:sldLayoutId id="2147483802" r:id="rId2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smtClean="0"/>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pitchFamily="34" charset="0"/>
              </a:defRPr>
            </a:lvl1pPr>
          </a:lstStyle>
          <a:p>
            <a:pPr>
              <a:defRPr/>
            </a:pPr>
            <a:endParaRPr lang="en-GB"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pitchFamily="34" charset="0"/>
              </a:defRPr>
            </a:lvl1pPr>
          </a:lstStyle>
          <a:p>
            <a:pPr>
              <a:defRPr/>
            </a:pPr>
            <a:endParaRPr lang="en-GB"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a:defRPr/>
            </a:pPr>
            <a:fld id="{491485DA-9269-40D5-9815-71E6180369DD}"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903" r:id="rId3"/>
    <p:sldLayoutId id="2147483902" r:id="rId4"/>
    <p:sldLayoutId id="2147483901" r:id="rId5"/>
    <p:sldLayoutId id="2147483900" r:id="rId6"/>
    <p:sldLayoutId id="2147483857" r:id="rId7"/>
    <p:sldLayoutId id="2147483855" r:id="rId8"/>
    <p:sldLayoutId id="2147483853" r:id="rId9"/>
    <p:sldLayoutId id="2147483852" r:id="rId10"/>
    <p:sldLayoutId id="2147483851" r:id="rId11"/>
    <p:sldLayoutId id="2147483850"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defRPr>
            </a:lvl1pPr>
          </a:lstStyle>
          <a:p>
            <a:pPr>
              <a:defRPr/>
            </a:pPr>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42E87D50-2BAA-4401-81C6-19C98BC4F6E5}" type="slidenum">
              <a:rPr lang="en-GB" altLang="en-US"/>
              <a:pPr>
                <a:defRPr/>
              </a:pPr>
              <a:t>‹#›</a:t>
            </a:fld>
            <a:endParaRPr lang="en-GB" altLang="en-US"/>
          </a:p>
        </p:txBody>
      </p:sp>
    </p:spTree>
    <p:extLst>
      <p:ext uri="{BB962C8B-B14F-4D97-AF65-F5344CB8AC3E}">
        <p14:creationId xmlns:p14="http://schemas.microsoft.com/office/powerpoint/2010/main" val="2975519279"/>
      </p:ext>
    </p:extLst>
  </p:cSld>
  <p:clrMap bg1="lt1" tx1="dk1" bg2="lt2" tx2="dk2" accent1="accent1" accent2="accent2" accent3="accent3" accent4="accent4" accent5="accent5" accent6="accent6" hlink="hlink" folHlink="folHlink"/>
  <p:sldLayoutIdLst>
    <p:sldLayoutId id="2147483819" r:id="rId1"/>
    <p:sldLayoutId id="2147483885" r:id="rId2"/>
    <p:sldLayoutId id="2147483877" r:id="rId3"/>
    <p:sldLayoutId id="2147483867" r:id="rId4"/>
    <p:sldLayoutId id="2147483866" r:id="rId5"/>
    <p:sldLayoutId id="2147483865" r:id="rId6"/>
    <p:sldLayoutId id="2147483864" r:id="rId7"/>
    <p:sldLayoutId id="2147483863" r:id="rId8"/>
    <p:sldLayoutId id="2147483820" r:id="rId9"/>
    <p:sldLayoutId id="2147483878" r:id="rId10"/>
    <p:sldLayoutId id="2147483876" r:id="rId11"/>
    <p:sldLayoutId id="2147483871" r:id="rId12"/>
    <p:sldLayoutId id="2147483870" r:id="rId13"/>
    <p:sldLayoutId id="2147483869" r:id="rId14"/>
    <p:sldLayoutId id="2147483868" r:id="rId15"/>
    <p:sldLayoutId id="2147483841" r:id="rId16"/>
    <p:sldLayoutId id="2147483839" r:id="rId17"/>
    <p:sldLayoutId id="2147483836" r:id="rId18"/>
    <p:sldLayoutId id="2147483835"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5.wmf"/><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1.m4a"/><Relationship Id="rId7" Type="http://schemas.openxmlformats.org/officeDocument/2006/relationships/image" Target="../media/image7.emf"/><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6.emf"/><Relationship Id="rId5" Type="http://schemas.openxmlformats.org/officeDocument/2006/relationships/notesSlide" Target="../notesSlides/notesSlide10.xml"/><Relationship Id="rId4" Type="http://schemas.openxmlformats.org/officeDocument/2006/relationships/slideLayout" Target="../slideLayouts/slideLayout24.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1.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9.emf"/><Relationship Id="rId5" Type="http://schemas.openxmlformats.org/officeDocument/2006/relationships/notesSlide" Target="../notesSlides/notesSlide11.xml"/><Relationship Id="rId4"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1.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1.png"/><Relationship Id="rId5" Type="http://schemas.openxmlformats.org/officeDocument/2006/relationships/notesSlide" Target="../notesSlides/notesSlide15.xml"/><Relationship Id="rId4"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1.png"/><Relationship Id="rId5" Type="http://schemas.openxmlformats.org/officeDocument/2006/relationships/notesSlide" Target="../notesSlides/notesSlide17.xml"/><Relationship Id="rId4"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8.m4a"/><Relationship Id="rId7" Type="http://schemas.openxmlformats.org/officeDocument/2006/relationships/image" Target="../media/image11.png"/><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image" Target="../media/image10.emf"/><Relationship Id="rId5" Type="http://schemas.openxmlformats.org/officeDocument/2006/relationships/notesSlide" Target="../notesSlides/notesSlide18.xml"/><Relationship Id="rId4"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9.m4a"/><Relationship Id="rId7" Type="http://schemas.openxmlformats.org/officeDocument/2006/relationships/image" Target="../media/image6.emf"/><Relationship Id="rId2" Type="http://schemas.microsoft.com/office/2007/relationships/media" Target="../media/media19.m4a"/><Relationship Id="rId1" Type="http://schemas.openxmlformats.org/officeDocument/2006/relationships/tags" Target="../tags/tag17.xml"/><Relationship Id="rId6" Type="http://schemas.openxmlformats.org/officeDocument/2006/relationships/image" Target="../media/image10.emf"/><Relationship Id="rId5" Type="http://schemas.openxmlformats.org/officeDocument/2006/relationships/notesSlide" Target="../notesSlides/notesSlide19.xml"/><Relationship Id="rId4"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1.png"/><Relationship Id="rId2" Type="http://schemas.microsoft.com/office/2007/relationships/media" Target="../media/media20.m4a"/><Relationship Id="rId1" Type="http://schemas.openxmlformats.org/officeDocument/2006/relationships/tags" Target="../tags/tag18.xml"/><Relationship Id="rId6" Type="http://schemas.openxmlformats.org/officeDocument/2006/relationships/image" Target="../media/image12.emf"/><Relationship Id="rId5" Type="http://schemas.openxmlformats.org/officeDocument/2006/relationships/notesSlide" Target="../notesSlides/notesSlide20.xml"/><Relationship Id="rId4"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1.png"/><Relationship Id="rId2" Type="http://schemas.microsoft.com/office/2007/relationships/media" Target="../media/media21.m4a"/><Relationship Id="rId1" Type="http://schemas.openxmlformats.org/officeDocument/2006/relationships/tags" Target="../tags/tag19.xml"/><Relationship Id="rId6" Type="http://schemas.openxmlformats.org/officeDocument/2006/relationships/image" Target="../media/image12.emf"/><Relationship Id="rId5" Type="http://schemas.openxmlformats.org/officeDocument/2006/relationships/notesSlide" Target="../notesSlides/notesSlide21.xml"/><Relationship Id="rId4"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20.xml"/><Relationship Id="rId6" Type="http://schemas.openxmlformats.org/officeDocument/2006/relationships/image" Target="../media/image1.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21.xml"/><Relationship Id="rId6" Type="http://schemas.openxmlformats.org/officeDocument/2006/relationships/image" Target="../media/image1.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13.emf"/><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3.m4a"/><Relationship Id="rId7" Type="http://schemas.openxmlformats.org/officeDocument/2006/relationships/image" Target="../media/image3.emf"/><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wmf"/><Relationship Id="rId5" Type="http://schemas.openxmlformats.org/officeDocument/2006/relationships/notesSlide" Target="../notesSlides/notesSlide2.xml"/><Relationship Id="rId4"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4.wmf"/><Relationship Id="rId5" Type="http://schemas.openxmlformats.org/officeDocument/2006/relationships/notesSlide" Target="../notesSlides/notesSlide5.xml"/><Relationship Id="rId4" Type="http://schemas.openxmlformats.org/officeDocument/2006/relationships/slideLayout" Target="../slideLayouts/slideLayout105.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4.wmf"/><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11188" y="1125538"/>
            <a:ext cx="7772400" cy="1470025"/>
          </a:xfrm>
          <a:solidFill>
            <a:srgbClr val="66CCFF"/>
          </a:solidFill>
        </p:spPr>
        <p:txBody>
          <a:bodyPr/>
          <a:lstStyle/>
          <a:p>
            <a:pPr eaLnBrk="1" hangingPunct="1"/>
            <a:r>
              <a:rPr lang="en-US" altLang="zh-CN" sz="6000" smtClean="0">
                <a:solidFill>
                  <a:srgbClr val="FFFF00"/>
                </a:solidFill>
              </a:rPr>
              <a:t>Chapter 3</a:t>
            </a:r>
            <a:endParaRPr lang="en-GB" altLang="en-US" sz="6000" smtClean="0">
              <a:solidFill>
                <a:srgbClr val="FFFF00"/>
              </a:solidFill>
            </a:endParaRPr>
          </a:p>
        </p:txBody>
      </p:sp>
      <p:sp>
        <p:nvSpPr>
          <p:cNvPr id="2051" name="Rectangle 3"/>
          <p:cNvSpPr>
            <a:spLocks noGrp="1" noChangeArrowheads="1"/>
          </p:cNvSpPr>
          <p:nvPr>
            <p:ph type="subTitle" idx="1"/>
          </p:nvPr>
        </p:nvSpPr>
        <p:spPr>
          <a:xfrm>
            <a:off x="539750" y="3860800"/>
            <a:ext cx="7993063" cy="1752600"/>
          </a:xfrm>
        </p:spPr>
        <p:txBody>
          <a:bodyPr rtlCol="0">
            <a:normAutofit/>
          </a:bodyPr>
          <a:lstStyle/>
          <a:p>
            <a:pPr eaLnBrk="1" fontAlgn="auto" hangingPunct="1">
              <a:spcAft>
                <a:spcPts val="0"/>
              </a:spcAft>
              <a:defRPr/>
            </a:pPr>
            <a:r>
              <a:rPr lang="en-US" sz="4400" b="1" dirty="0" smtClean="0"/>
              <a:t>Decoding on </a:t>
            </a:r>
            <a:r>
              <a:rPr lang="en-US" sz="4400" b="1" dirty="0"/>
              <a:t>a</a:t>
            </a:r>
            <a:r>
              <a:rPr lang="en-US" sz="4400" b="1" dirty="0" smtClean="0"/>
              <a:t> bus system</a:t>
            </a:r>
            <a:r>
              <a:rPr lang="en-GB" sz="4400" dirty="0" smtClean="0"/>
              <a:t>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3613" y="6297613"/>
            <a:ext cx="406400" cy="406400"/>
          </a:xfrm>
          <a:prstGeom prst="rect">
            <a:avLst/>
          </a:prstGeom>
        </p:spPr>
      </p:pic>
    </p:spTree>
    <p:extLst>
      <p:ext uri="{BB962C8B-B14F-4D97-AF65-F5344CB8AC3E}">
        <p14:creationId xmlns:p14="http://schemas.microsoft.com/office/powerpoint/2010/main" val="475792664"/>
      </p:ext>
    </p:extLst>
  </p:cSld>
  <p:clrMapOvr>
    <a:masterClrMapping/>
  </p:clrMapOvr>
  <mc:AlternateContent xmlns:mc="http://schemas.openxmlformats.org/markup-compatibility/2006" xmlns:p14="http://schemas.microsoft.com/office/powerpoint/2010/main">
    <mc:Choice Requires="p14">
      <p:transition spd="slow" p14:dur="2000" advTm="6110"/>
    </mc:Choice>
    <mc:Fallback xmlns="">
      <p:transition spd="slow" advTm="611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9" presetClass="entr" presetSubtype="0" fill="hold" grpId="0" nodeType="after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dissolve">
                                      <p:cBhvr>
                                        <p:cTn id="10" dur="500"/>
                                        <p:tgtEl>
                                          <p:spTgt spid="5122"/>
                                        </p:tgtEl>
                                      </p:cBhvr>
                                    </p:animEffect>
                                  </p:childTnLst>
                                </p:cTn>
                              </p:par>
                            </p:childTnLst>
                          </p:cTn>
                        </p:par>
                        <p:par>
                          <p:cTn id="11" fill="hold" nodeType="afterGroup">
                            <p:stCondLst>
                              <p:cond delay="501"/>
                            </p:stCondLst>
                            <p:childTnLst>
                              <p:par>
                                <p:cTn id="12" presetID="53" presetClass="entr" presetSubtype="0" fill="hold" grpId="0" nodeType="afterEffect">
                                  <p:stCondLst>
                                    <p:cond delay="0"/>
                                  </p:stCondLst>
                                  <p:childTnLst>
                                    <p:set>
                                      <p:cBhvr>
                                        <p:cTn id="13" dur="1" fill="hold">
                                          <p:stCondLst>
                                            <p:cond delay="0"/>
                                          </p:stCondLst>
                                        </p:cTn>
                                        <p:tgtEl>
                                          <p:spTgt spid="2051">
                                            <p:txEl>
                                              <p:pRg st="0" end="0"/>
                                            </p:txEl>
                                          </p:spTgt>
                                        </p:tgtEl>
                                        <p:attrNameLst>
                                          <p:attrName>style.visibility</p:attrName>
                                        </p:attrNameLst>
                                      </p:cBhvr>
                                      <p:to>
                                        <p:strVal val="visible"/>
                                      </p:to>
                                    </p:set>
                                    <p:anim calcmode="lin" valueType="num">
                                      <p:cBhvr>
                                        <p:cTn id="14" dur="500" fill="hold"/>
                                        <p:tgtEl>
                                          <p:spTgt spid="2051">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051">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0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5122" grpId="0" animBg="1"/>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a:solidFill>
            <a:srgbClr val="66FFFF"/>
          </a:solidFill>
        </p:spPr>
        <p:txBody>
          <a:bodyPr/>
          <a:lstStyle/>
          <a:p>
            <a:pPr eaLnBrk="1" hangingPunct="1"/>
            <a:r>
              <a:rPr lang="en-US" altLang="zh-CN" smtClean="0"/>
              <a:t>The 74LS138 3-8 Decoder</a:t>
            </a:r>
            <a:endParaRPr lang="en-GB" altLang="en-US" smtClean="0"/>
          </a:p>
        </p:txBody>
      </p:sp>
      <p:pic>
        <p:nvPicPr>
          <p:cNvPr id="10243" name="Picture 4" descr="34"/>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a:xfrm>
            <a:off x="1897063" y="1412875"/>
            <a:ext cx="4889500" cy="5373688"/>
          </a:xfrm>
          <a:noFill/>
        </p:spPr>
      </p:pic>
      <p:sp>
        <p:nvSpPr>
          <p:cNvPr id="10244" name="TextBox 5"/>
          <p:cNvSpPr txBox="1">
            <a:spLocks noChangeArrowheads="1"/>
          </p:cNvSpPr>
          <p:nvPr/>
        </p:nvSpPr>
        <p:spPr bwMode="auto">
          <a:xfrm>
            <a:off x="714375" y="4578350"/>
            <a:ext cx="1500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FF0000"/>
                </a:solidFill>
                <a:latin typeface="Arial" panose="020B0604020202020204" pitchFamily="34" charset="0"/>
              </a:rPr>
              <a:t>3 Chip Select Pins</a:t>
            </a:r>
          </a:p>
        </p:txBody>
      </p:sp>
      <p:sp>
        <p:nvSpPr>
          <p:cNvPr id="10245" name="TextBox 6"/>
          <p:cNvSpPr txBox="1">
            <a:spLocks noChangeArrowheads="1"/>
          </p:cNvSpPr>
          <p:nvPr/>
        </p:nvSpPr>
        <p:spPr bwMode="auto">
          <a:xfrm>
            <a:off x="1143000" y="3006725"/>
            <a:ext cx="1500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FF0000"/>
                </a:solidFill>
                <a:latin typeface="Arial" panose="020B0604020202020204" pitchFamily="34" charset="0"/>
              </a:rPr>
              <a:t>3 Input  Pins</a:t>
            </a:r>
          </a:p>
        </p:txBody>
      </p:sp>
      <p:sp>
        <p:nvSpPr>
          <p:cNvPr id="10246" name="TextBox 7"/>
          <p:cNvSpPr txBox="1">
            <a:spLocks noChangeArrowheads="1"/>
          </p:cNvSpPr>
          <p:nvPr/>
        </p:nvSpPr>
        <p:spPr bwMode="auto">
          <a:xfrm>
            <a:off x="714375" y="5368925"/>
            <a:ext cx="27146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7030A0"/>
                </a:solidFill>
                <a:latin typeface="Arial" panose="020B0604020202020204" pitchFamily="34" charset="0"/>
              </a:rPr>
              <a:t>To enable Decoder, </a:t>
            </a:r>
          </a:p>
          <a:p>
            <a:pPr eaLnBrk="1" hangingPunct="1">
              <a:spcBef>
                <a:spcPct val="0"/>
              </a:spcBef>
              <a:buFontTx/>
              <a:buNone/>
            </a:pPr>
            <a:r>
              <a:rPr lang="en-US" altLang="en-US" sz="2000">
                <a:solidFill>
                  <a:srgbClr val="7030A0"/>
                </a:solidFill>
                <a:latin typeface="Arial" panose="020B0604020202020204" pitchFamily="34" charset="0"/>
              </a:rPr>
              <a:t>G1 = 1</a:t>
            </a:r>
          </a:p>
          <a:p>
            <a:pPr eaLnBrk="1" hangingPunct="1">
              <a:spcBef>
                <a:spcPct val="0"/>
              </a:spcBef>
              <a:buFontTx/>
              <a:buNone/>
            </a:pPr>
            <a:r>
              <a:rPr lang="en-US" altLang="en-US" sz="2000">
                <a:solidFill>
                  <a:srgbClr val="7030A0"/>
                </a:solidFill>
                <a:latin typeface="Arial" panose="020B0604020202020204" pitchFamily="34" charset="0"/>
              </a:rPr>
              <a:t>G2A = G2B = 0</a:t>
            </a:r>
          </a:p>
          <a:p>
            <a:pPr algn="ctr" eaLnBrk="1" hangingPunct="1">
              <a:spcBef>
                <a:spcPct val="0"/>
              </a:spcBef>
              <a:buFontTx/>
              <a:buNone/>
            </a:pPr>
            <a:endParaRPr lang="en-US" altLang="en-US" sz="2000">
              <a:solidFill>
                <a:srgbClr val="7030A0"/>
              </a:solidFill>
              <a:latin typeface="Arial" panose="020B0604020202020204" pitchFamily="34" charset="0"/>
            </a:endParaRPr>
          </a:p>
        </p:txBody>
      </p:sp>
      <p:sp>
        <p:nvSpPr>
          <p:cNvPr id="10247" name="TextBox 8"/>
          <p:cNvSpPr txBox="1">
            <a:spLocks noChangeArrowheads="1"/>
          </p:cNvSpPr>
          <p:nvPr/>
        </p:nvSpPr>
        <p:spPr bwMode="auto">
          <a:xfrm>
            <a:off x="428625" y="3792538"/>
            <a:ext cx="2714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7030A0"/>
                </a:solidFill>
                <a:latin typeface="Arial" panose="020B0604020202020204" pitchFamily="34" charset="0"/>
              </a:rPr>
              <a:t>3 pins, 8 combinations</a:t>
            </a:r>
          </a:p>
          <a:p>
            <a:pPr algn="ctr" eaLnBrk="1" hangingPunct="1">
              <a:spcBef>
                <a:spcPct val="0"/>
              </a:spcBef>
              <a:buFontTx/>
              <a:buNone/>
            </a:pPr>
            <a:endParaRPr lang="en-US" altLang="en-US" sz="2000">
              <a:solidFill>
                <a:srgbClr val="7030A0"/>
              </a:solidFill>
              <a:latin typeface="Arial" panose="020B0604020202020204" pitchFamily="34" charset="0"/>
            </a:endParaRPr>
          </a:p>
        </p:txBody>
      </p:sp>
      <p:sp>
        <p:nvSpPr>
          <p:cNvPr id="10248" name="TextBox 9"/>
          <p:cNvSpPr txBox="1">
            <a:spLocks noChangeArrowheads="1"/>
          </p:cNvSpPr>
          <p:nvPr/>
        </p:nvSpPr>
        <p:spPr bwMode="auto">
          <a:xfrm>
            <a:off x="6786563" y="4429125"/>
            <a:ext cx="2143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7030A0"/>
                </a:solidFill>
                <a:latin typeface="Arial" panose="020B0604020202020204" pitchFamily="34" charset="0"/>
              </a:rPr>
              <a:t>Only 1 pin active at any one time</a:t>
            </a:r>
          </a:p>
          <a:p>
            <a:pPr algn="ctr" eaLnBrk="1" hangingPunct="1">
              <a:spcBef>
                <a:spcPct val="0"/>
              </a:spcBef>
              <a:buFontTx/>
              <a:buNone/>
            </a:pPr>
            <a:endParaRPr lang="en-US" altLang="en-US" sz="2000">
              <a:solidFill>
                <a:srgbClr val="7030A0"/>
              </a:solidFill>
              <a:latin typeface="Arial" panose="020B0604020202020204" pitchFamily="34" charset="0"/>
            </a:endParaRPr>
          </a:p>
        </p:txBody>
      </p:sp>
      <p:sp>
        <p:nvSpPr>
          <p:cNvPr id="10249" name="TextBox 10"/>
          <p:cNvSpPr txBox="1">
            <a:spLocks noChangeArrowheads="1"/>
          </p:cNvSpPr>
          <p:nvPr/>
        </p:nvSpPr>
        <p:spPr bwMode="auto">
          <a:xfrm>
            <a:off x="6858000" y="3506788"/>
            <a:ext cx="1500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FF0000"/>
                </a:solidFill>
                <a:latin typeface="Arial" panose="020B0604020202020204" pitchFamily="34" charset="0"/>
              </a:rPr>
              <a:t>8 output  Pins</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6378"/>
    </mc:Choice>
    <mc:Fallback xmlns="">
      <p:transition spd="slow" advTm="56378"/>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10243"/>
                                        </p:tgtEl>
                                        <p:attrNameLst>
                                          <p:attrName>style.visibility</p:attrName>
                                        </p:attrNameLst>
                                      </p:cBhvr>
                                      <p:to>
                                        <p:strVal val="visible"/>
                                      </p:to>
                                    </p:set>
                                    <p:animEffect transition="in" filter="dissolve">
                                      <p:cBhvr>
                                        <p:cTn id="10" dur="500"/>
                                        <p:tgtEl>
                                          <p:spTgt spid="102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0244"/>
                                        </p:tgtEl>
                                        <p:attrNameLst>
                                          <p:attrName>style.visibility</p:attrName>
                                        </p:attrNameLst>
                                      </p:cBhvr>
                                      <p:to>
                                        <p:strVal val="visible"/>
                                      </p:to>
                                    </p:set>
                                    <p:anim calcmode="lin" valueType="num">
                                      <p:cBhvr additive="base">
                                        <p:cTn id="15" dur="500" fill="hold"/>
                                        <p:tgtEl>
                                          <p:spTgt spid="10244"/>
                                        </p:tgtEl>
                                        <p:attrNameLst>
                                          <p:attrName>ppt_x</p:attrName>
                                        </p:attrNameLst>
                                      </p:cBhvr>
                                      <p:tavLst>
                                        <p:tav tm="0">
                                          <p:val>
                                            <p:strVal val="0-#ppt_w/2"/>
                                          </p:val>
                                        </p:tav>
                                        <p:tav tm="100000">
                                          <p:val>
                                            <p:strVal val="#ppt_x"/>
                                          </p:val>
                                        </p:tav>
                                      </p:tavLst>
                                    </p:anim>
                                    <p:anim calcmode="lin" valueType="num">
                                      <p:cBhvr additive="base">
                                        <p:cTn id="16" dur="500" fill="hold"/>
                                        <p:tgtEl>
                                          <p:spTgt spid="10244"/>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246"/>
                                        </p:tgtEl>
                                        <p:attrNameLst>
                                          <p:attrName>style.visibility</p:attrName>
                                        </p:attrNameLst>
                                      </p:cBhvr>
                                      <p:to>
                                        <p:strVal val="visible"/>
                                      </p:to>
                                    </p:set>
                                    <p:anim calcmode="lin" valueType="num">
                                      <p:cBhvr additive="base">
                                        <p:cTn id="21" dur="500" fill="hold"/>
                                        <p:tgtEl>
                                          <p:spTgt spid="10246"/>
                                        </p:tgtEl>
                                        <p:attrNameLst>
                                          <p:attrName>ppt_x</p:attrName>
                                        </p:attrNameLst>
                                      </p:cBhvr>
                                      <p:tavLst>
                                        <p:tav tm="0">
                                          <p:val>
                                            <p:strVal val="0-#ppt_w/2"/>
                                          </p:val>
                                        </p:tav>
                                        <p:tav tm="100000">
                                          <p:val>
                                            <p:strVal val="#ppt_x"/>
                                          </p:val>
                                        </p:tav>
                                      </p:tavLst>
                                    </p:anim>
                                    <p:anim calcmode="lin" valueType="num">
                                      <p:cBhvr additive="base">
                                        <p:cTn id="22" dur="500" fill="hold"/>
                                        <p:tgtEl>
                                          <p:spTgt spid="1024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0245"/>
                                        </p:tgtEl>
                                        <p:attrNameLst>
                                          <p:attrName>style.visibility</p:attrName>
                                        </p:attrNameLst>
                                      </p:cBhvr>
                                      <p:to>
                                        <p:strVal val="visible"/>
                                      </p:to>
                                    </p:set>
                                    <p:anim calcmode="lin" valueType="num">
                                      <p:cBhvr additive="base">
                                        <p:cTn id="27" dur="500" fill="hold"/>
                                        <p:tgtEl>
                                          <p:spTgt spid="10245"/>
                                        </p:tgtEl>
                                        <p:attrNameLst>
                                          <p:attrName>ppt_x</p:attrName>
                                        </p:attrNameLst>
                                      </p:cBhvr>
                                      <p:tavLst>
                                        <p:tav tm="0">
                                          <p:val>
                                            <p:strVal val="0-#ppt_w/2"/>
                                          </p:val>
                                        </p:tav>
                                        <p:tav tm="100000">
                                          <p:val>
                                            <p:strVal val="#ppt_x"/>
                                          </p:val>
                                        </p:tav>
                                      </p:tavLst>
                                    </p:anim>
                                    <p:anim calcmode="lin" valueType="num">
                                      <p:cBhvr additive="base">
                                        <p:cTn id="28" dur="500" fill="hold"/>
                                        <p:tgtEl>
                                          <p:spTgt spid="10245"/>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247"/>
                                        </p:tgtEl>
                                        <p:attrNameLst>
                                          <p:attrName>style.visibility</p:attrName>
                                        </p:attrNameLst>
                                      </p:cBhvr>
                                      <p:to>
                                        <p:strVal val="visible"/>
                                      </p:to>
                                    </p:set>
                                    <p:anim calcmode="lin" valueType="num">
                                      <p:cBhvr additive="base">
                                        <p:cTn id="33" dur="500" fill="hold"/>
                                        <p:tgtEl>
                                          <p:spTgt spid="10247"/>
                                        </p:tgtEl>
                                        <p:attrNameLst>
                                          <p:attrName>ppt_x</p:attrName>
                                        </p:attrNameLst>
                                      </p:cBhvr>
                                      <p:tavLst>
                                        <p:tav tm="0">
                                          <p:val>
                                            <p:strVal val="0-#ppt_w/2"/>
                                          </p:val>
                                        </p:tav>
                                        <p:tav tm="100000">
                                          <p:val>
                                            <p:strVal val="#ppt_x"/>
                                          </p:val>
                                        </p:tav>
                                      </p:tavLst>
                                    </p:anim>
                                    <p:anim calcmode="lin" valueType="num">
                                      <p:cBhvr additive="base">
                                        <p:cTn id="34" dur="500" fill="hold"/>
                                        <p:tgtEl>
                                          <p:spTgt spid="10247"/>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0249"/>
                                        </p:tgtEl>
                                        <p:attrNameLst>
                                          <p:attrName>style.visibility</p:attrName>
                                        </p:attrNameLst>
                                      </p:cBhvr>
                                      <p:to>
                                        <p:strVal val="visible"/>
                                      </p:to>
                                    </p:set>
                                    <p:anim calcmode="lin" valueType="num">
                                      <p:cBhvr additive="base">
                                        <p:cTn id="39" dur="500" fill="hold"/>
                                        <p:tgtEl>
                                          <p:spTgt spid="10249"/>
                                        </p:tgtEl>
                                        <p:attrNameLst>
                                          <p:attrName>ppt_x</p:attrName>
                                        </p:attrNameLst>
                                      </p:cBhvr>
                                      <p:tavLst>
                                        <p:tav tm="0">
                                          <p:val>
                                            <p:strVal val="1+#ppt_w/2"/>
                                          </p:val>
                                        </p:tav>
                                        <p:tav tm="100000">
                                          <p:val>
                                            <p:strVal val="#ppt_x"/>
                                          </p:val>
                                        </p:tav>
                                      </p:tavLst>
                                    </p:anim>
                                    <p:anim calcmode="lin" valueType="num">
                                      <p:cBhvr additive="base">
                                        <p:cTn id="40" dur="500" fill="hold"/>
                                        <p:tgtEl>
                                          <p:spTgt spid="10249"/>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0248"/>
                                        </p:tgtEl>
                                        <p:attrNameLst>
                                          <p:attrName>style.visibility</p:attrName>
                                        </p:attrNameLst>
                                      </p:cBhvr>
                                      <p:to>
                                        <p:strVal val="visible"/>
                                      </p:to>
                                    </p:set>
                                    <p:anim calcmode="lin" valueType="num">
                                      <p:cBhvr additive="base">
                                        <p:cTn id="45" dur="500" fill="hold"/>
                                        <p:tgtEl>
                                          <p:spTgt spid="10248"/>
                                        </p:tgtEl>
                                        <p:attrNameLst>
                                          <p:attrName>ppt_x</p:attrName>
                                        </p:attrNameLst>
                                      </p:cBhvr>
                                      <p:tavLst>
                                        <p:tav tm="0">
                                          <p:val>
                                            <p:strVal val="1+#ppt_w/2"/>
                                          </p:val>
                                        </p:tav>
                                        <p:tav tm="100000">
                                          <p:val>
                                            <p:strVal val="#ppt_x"/>
                                          </p:val>
                                        </p:tav>
                                      </p:tavLst>
                                    </p:anim>
                                    <p:anim calcmode="lin" valueType="num">
                                      <p:cBhvr additive="base">
                                        <p:cTn id="46" dur="500" fill="hold"/>
                                        <p:tgtEl>
                                          <p:spTgt spid="10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
                </p:tgtEl>
              </p:cMediaNode>
            </p:audio>
          </p:childTnLst>
        </p:cTn>
      </p:par>
    </p:tnLst>
    <p:bldLst>
      <p:bldP spid="10244" grpId="0"/>
      <p:bldP spid="10245" grpId="0"/>
      <p:bldP spid="10246" grpId="0"/>
      <p:bldP spid="10247" grpId="0"/>
      <p:bldP spid="10248" grpId="0"/>
      <p:bldP spid="102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813"/>
          <p:cNvSpPr>
            <a:spLocks noGrp="1" noChangeArrowheads="1"/>
          </p:cNvSpPr>
          <p:nvPr>
            <p:ph type="title"/>
          </p:nvPr>
        </p:nvSpPr>
        <p:spPr>
          <a:solidFill>
            <a:srgbClr val="66FFFF"/>
          </a:solidFill>
        </p:spPr>
        <p:txBody>
          <a:bodyPr/>
          <a:lstStyle/>
          <a:p>
            <a:pPr eaLnBrk="1" hangingPunct="1"/>
            <a:r>
              <a:rPr lang="en-US" altLang="zh-CN" smtClean="0"/>
              <a:t>74LS138 Truth Table</a:t>
            </a:r>
            <a:endParaRPr lang="en-GB" altLang="en-US" smtClean="0"/>
          </a:p>
        </p:txBody>
      </p:sp>
      <p:graphicFrame>
        <p:nvGraphicFramePr>
          <p:cNvPr id="11058" name="Group 818"/>
          <p:cNvGraphicFramePr>
            <a:graphicFrameLocks noGrp="1"/>
          </p:cNvGraphicFramePr>
          <p:nvPr>
            <p:ph type="tbl" idx="1"/>
          </p:nvPr>
        </p:nvGraphicFramePr>
        <p:xfrm>
          <a:off x="457200" y="1600200"/>
          <a:ext cx="8229600" cy="4991097"/>
        </p:xfrm>
        <a:graphic>
          <a:graphicData uri="http://schemas.openxmlformats.org/drawingml/2006/table">
            <a:tbl>
              <a:tblPr/>
              <a:tblGrid>
                <a:gridCol w="785813">
                  <a:extLst>
                    <a:ext uri="{9D8B030D-6E8A-4147-A177-3AD203B41FA5}">
                      <a16:colId xmlns:a16="http://schemas.microsoft.com/office/drawing/2014/main" val="20000"/>
                    </a:ext>
                  </a:extLst>
                </a:gridCol>
                <a:gridCol w="787400">
                  <a:extLst>
                    <a:ext uri="{9D8B030D-6E8A-4147-A177-3AD203B41FA5}">
                      <a16:colId xmlns:a16="http://schemas.microsoft.com/office/drawing/2014/main" val="20001"/>
                    </a:ext>
                  </a:extLst>
                </a:gridCol>
                <a:gridCol w="788987">
                  <a:extLst>
                    <a:ext uri="{9D8B030D-6E8A-4147-A177-3AD203B41FA5}">
                      <a16:colId xmlns:a16="http://schemas.microsoft.com/office/drawing/2014/main" val="20002"/>
                    </a:ext>
                  </a:extLst>
                </a:gridCol>
                <a:gridCol w="549275">
                  <a:extLst>
                    <a:ext uri="{9D8B030D-6E8A-4147-A177-3AD203B41FA5}">
                      <a16:colId xmlns:a16="http://schemas.microsoft.com/office/drawing/2014/main" val="20003"/>
                    </a:ext>
                  </a:extLst>
                </a:gridCol>
                <a:gridCol w="555625">
                  <a:extLst>
                    <a:ext uri="{9D8B030D-6E8A-4147-A177-3AD203B41FA5}">
                      <a16:colId xmlns:a16="http://schemas.microsoft.com/office/drawing/2014/main" val="20004"/>
                    </a:ext>
                  </a:extLst>
                </a:gridCol>
                <a:gridCol w="479425">
                  <a:extLst>
                    <a:ext uri="{9D8B030D-6E8A-4147-A177-3AD203B41FA5}">
                      <a16:colId xmlns:a16="http://schemas.microsoft.com/office/drawing/2014/main" val="20005"/>
                    </a:ext>
                  </a:extLst>
                </a:gridCol>
                <a:gridCol w="534988">
                  <a:extLst>
                    <a:ext uri="{9D8B030D-6E8A-4147-A177-3AD203B41FA5}">
                      <a16:colId xmlns:a16="http://schemas.microsoft.com/office/drawing/2014/main" val="20006"/>
                    </a:ext>
                  </a:extLst>
                </a:gridCol>
                <a:gridCol w="534987">
                  <a:extLst>
                    <a:ext uri="{9D8B030D-6E8A-4147-A177-3AD203B41FA5}">
                      <a16:colId xmlns:a16="http://schemas.microsoft.com/office/drawing/2014/main" val="20007"/>
                    </a:ext>
                  </a:extLst>
                </a:gridCol>
                <a:gridCol w="536575">
                  <a:extLst>
                    <a:ext uri="{9D8B030D-6E8A-4147-A177-3AD203B41FA5}">
                      <a16:colId xmlns:a16="http://schemas.microsoft.com/office/drawing/2014/main" val="20008"/>
                    </a:ext>
                  </a:extLst>
                </a:gridCol>
                <a:gridCol w="534988">
                  <a:extLst>
                    <a:ext uri="{9D8B030D-6E8A-4147-A177-3AD203B41FA5}">
                      <a16:colId xmlns:a16="http://schemas.microsoft.com/office/drawing/2014/main" val="20009"/>
                    </a:ext>
                  </a:extLst>
                </a:gridCol>
                <a:gridCol w="534987">
                  <a:extLst>
                    <a:ext uri="{9D8B030D-6E8A-4147-A177-3AD203B41FA5}">
                      <a16:colId xmlns:a16="http://schemas.microsoft.com/office/drawing/2014/main" val="20010"/>
                    </a:ext>
                  </a:extLst>
                </a:gridCol>
                <a:gridCol w="534988">
                  <a:extLst>
                    <a:ext uri="{9D8B030D-6E8A-4147-A177-3AD203B41FA5}">
                      <a16:colId xmlns:a16="http://schemas.microsoft.com/office/drawing/2014/main" val="20011"/>
                    </a:ext>
                  </a:extLst>
                </a:gridCol>
                <a:gridCol w="536575">
                  <a:extLst>
                    <a:ext uri="{9D8B030D-6E8A-4147-A177-3AD203B41FA5}">
                      <a16:colId xmlns:a16="http://schemas.microsoft.com/office/drawing/2014/main" val="20012"/>
                    </a:ext>
                  </a:extLst>
                </a:gridCol>
                <a:gridCol w="534987">
                  <a:extLst>
                    <a:ext uri="{9D8B030D-6E8A-4147-A177-3AD203B41FA5}">
                      <a16:colId xmlns:a16="http://schemas.microsoft.com/office/drawing/2014/main" val="20013"/>
                    </a:ext>
                  </a:extLst>
                </a:gridCol>
              </a:tblGrid>
              <a:tr h="335301">
                <a:tc gridSpan="6">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INPUTS</a:t>
                      </a:r>
                      <a:endParaRPr kumimoji="0" lang="en-US" sz="1800" b="0" i="0" u="none" strike="noStrike" cap="none" normalizeH="0" baseline="0" dirty="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OUTPUTS</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8193">
                <a:tc gridSpan="3">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ENABLE</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SELECT</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8">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4929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G2B</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G2A</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G1</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C</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B</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A</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Y0</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Y1</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Y2</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Y3</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Y4</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Y5</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Y6</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Y7</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01">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01">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dirty="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01">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01">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01">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01">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dirty="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dirty="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301">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301">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301">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301">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5301">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dist"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H</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457200" algn="l"/>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a:t>
                      </a:r>
                      <a:endParaRPr kumimoji="0" lang="en-US" sz="18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209" name="Rectangle 208"/>
          <p:cNvSpPr/>
          <p:nvPr/>
        </p:nvSpPr>
        <p:spPr>
          <a:xfrm>
            <a:off x="642938" y="2928938"/>
            <a:ext cx="2071687" cy="1000125"/>
          </a:xfrm>
          <a:prstGeom prst="rect">
            <a:avLst/>
          </a:prstGeom>
          <a:solidFill>
            <a:srgbClr val="FF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0" name="Rectangle 209"/>
          <p:cNvSpPr/>
          <p:nvPr/>
        </p:nvSpPr>
        <p:spPr>
          <a:xfrm>
            <a:off x="642938" y="3929063"/>
            <a:ext cx="2071687" cy="2643187"/>
          </a:xfrm>
          <a:prstGeom prst="rect">
            <a:avLst/>
          </a:prstGeom>
          <a:solidFill>
            <a:srgbClr val="00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1" name="Rectangle 210"/>
          <p:cNvSpPr/>
          <p:nvPr/>
        </p:nvSpPr>
        <p:spPr>
          <a:xfrm>
            <a:off x="4500563" y="2928938"/>
            <a:ext cx="4143375" cy="1000125"/>
          </a:xfrm>
          <a:prstGeom prst="rect">
            <a:avLst/>
          </a:prstGeom>
          <a:solidFill>
            <a:srgbClr val="FF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2" name="Rectangle 211"/>
          <p:cNvSpPr/>
          <p:nvPr/>
        </p:nvSpPr>
        <p:spPr>
          <a:xfrm>
            <a:off x="2857500" y="3929063"/>
            <a:ext cx="1500188" cy="285750"/>
          </a:xfrm>
          <a:prstGeom prst="rect">
            <a:avLst/>
          </a:prstGeom>
          <a:solidFill>
            <a:srgbClr val="00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3" name="Rectangle 212"/>
          <p:cNvSpPr/>
          <p:nvPr/>
        </p:nvSpPr>
        <p:spPr>
          <a:xfrm>
            <a:off x="4500563" y="3929063"/>
            <a:ext cx="357187" cy="285750"/>
          </a:xfrm>
          <a:prstGeom prst="rect">
            <a:avLst/>
          </a:prstGeom>
          <a:solidFill>
            <a:srgbClr val="00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4" name="Rectangle 213"/>
          <p:cNvSpPr/>
          <p:nvPr/>
        </p:nvSpPr>
        <p:spPr>
          <a:xfrm>
            <a:off x="5572125" y="4572000"/>
            <a:ext cx="357188" cy="357188"/>
          </a:xfrm>
          <a:prstGeom prst="rect">
            <a:avLst/>
          </a:prstGeom>
          <a:solidFill>
            <a:srgbClr val="00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5" name="Rectangle 214"/>
          <p:cNvSpPr/>
          <p:nvPr/>
        </p:nvSpPr>
        <p:spPr>
          <a:xfrm>
            <a:off x="2857500" y="4572000"/>
            <a:ext cx="1500188" cy="357188"/>
          </a:xfrm>
          <a:prstGeom prst="rect">
            <a:avLst/>
          </a:prstGeom>
          <a:solidFill>
            <a:srgbClr val="00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6" name="Rectangle 215"/>
          <p:cNvSpPr/>
          <p:nvPr/>
        </p:nvSpPr>
        <p:spPr>
          <a:xfrm>
            <a:off x="2857500" y="5929313"/>
            <a:ext cx="1500188" cy="285750"/>
          </a:xfrm>
          <a:prstGeom prst="rect">
            <a:avLst/>
          </a:prstGeom>
          <a:solidFill>
            <a:srgbClr val="00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7" name="Rectangle 216"/>
          <p:cNvSpPr/>
          <p:nvPr/>
        </p:nvSpPr>
        <p:spPr>
          <a:xfrm>
            <a:off x="7715250" y="5929313"/>
            <a:ext cx="357188" cy="357187"/>
          </a:xfrm>
          <a:prstGeom prst="rect">
            <a:avLst/>
          </a:prstGeom>
          <a:solidFill>
            <a:srgbClr val="00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9601"/>
    </mc:Choice>
    <mc:Fallback xmlns="">
      <p:transition spd="slow" advTm="79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09"/>
                                        </p:tgtEl>
                                        <p:attrNameLst>
                                          <p:attrName>style.visibility</p:attrName>
                                        </p:attrNameLst>
                                      </p:cBhvr>
                                      <p:to>
                                        <p:strVal val="visible"/>
                                      </p:to>
                                    </p:set>
                                    <p:animEffect transition="in" filter="dissolve">
                                      <p:cBhvr>
                                        <p:cTn id="11" dur="500"/>
                                        <p:tgtEl>
                                          <p:spTgt spid="20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1"/>
                                        </p:tgtEl>
                                        <p:attrNameLst>
                                          <p:attrName>style.visibility</p:attrName>
                                        </p:attrNameLst>
                                      </p:cBhvr>
                                      <p:to>
                                        <p:strVal val="visible"/>
                                      </p:to>
                                    </p:set>
                                    <p:animEffect transition="in" filter="dissolve">
                                      <p:cBhvr>
                                        <p:cTn id="16" dur="500"/>
                                        <p:tgtEl>
                                          <p:spTgt spid="2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10"/>
                                        </p:tgtEl>
                                        <p:attrNameLst>
                                          <p:attrName>style.visibility</p:attrName>
                                        </p:attrNameLst>
                                      </p:cBhvr>
                                      <p:to>
                                        <p:strVal val="visible"/>
                                      </p:to>
                                    </p:set>
                                    <p:animEffect transition="in" filter="dissolve">
                                      <p:cBhvr>
                                        <p:cTn id="21" dur="500"/>
                                        <p:tgtEl>
                                          <p:spTgt spid="2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12"/>
                                        </p:tgtEl>
                                        <p:attrNameLst>
                                          <p:attrName>style.visibility</p:attrName>
                                        </p:attrNameLst>
                                      </p:cBhvr>
                                      <p:to>
                                        <p:strVal val="visible"/>
                                      </p:to>
                                    </p:set>
                                    <p:animEffect transition="in" filter="dissolve">
                                      <p:cBhvr>
                                        <p:cTn id="26" dur="500"/>
                                        <p:tgtEl>
                                          <p:spTgt spid="212"/>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213"/>
                                        </p:tgtEl>
                                        <p:attrNameLst>
                                          <p:attrName>style.visibility</p:attrName>
                                        </p:attrNameLst>
                                      </p:cBhvr>
                                      <p:to>
                                        <p:strVal val="visible"/>
                                      </p:to>
                                    </p:set>
                                    <p:animEffect transition="in" filter="dissolve">
                                      <p:cBhvr>
                                        <p:cTn id="30" dur="500"/>
                                        <p:tgtEl>
                                          <p:spTgt spid="21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15"/>
                                        </p:tgtEl>
                                        <p:attrNameLst>
                                          <p:attrName>style.visibility</p:attrName>
                                        </p:attrNameLst>
                                      </p:cBhvr>
                                      <p:to>
                                        <p:strVal val="visible"/>
                                      </p:to>
                                    </p:set>
                                    <p:animEffect transition="in" filter="dissolve">
                                      <p:cBhvr>
                                        <p:cTn id="35" dur="500"/>
                                        <p:tgtEl>
                                          <p:spTgt spid="215"/>
                                        </p:tgtEl>
                                      </p:cBhvr>
                                    </p:animEffect>
                                  </p:childTnLst>
                                </p:cTn>
                              </p:par>
                            </p:childTnLst>
                          </p:cTn>
                        </p:par>
                        <p:par>
                          <p:cTn id="36" fill="hold" nodeType="afterGroup">
                            <p:stCondLst>
                              <p:cond delay="500"/>
                            </p:stCondLst>
                            <p:childTnLst>
                              <p:par>
                                <p:cTn id="37" presetID="9" presetClass="entr" presetSubtype="0" fill="hold" grpId="0" nodeType="afterEffect">
                                  <p:stCondLst>
                                    <p:cond delay="0"/>
                                  </p:stCondLst>
                                  <p:childTnLst>
                                    <p:set>
                                      <p:cBhvr>
                                        <p:cTn id="38" dur="1" fill="hold">
                                          <p:stCondLst>
                                            <p:cond delay="0"/>
                                          </p:stCondLst>
                                        </p:cTn>
                                        <p:tgtEl>
                                          <p:spTgt spid="214"/>
                                        </p:tgtEl>
                                        <p:attrNameLst>
                                          <p:attrName>style.visibility</p:attrName>
                                        </p:attrNameLst>
                                      </p:cBhvr>
                                      <p:to>
                                        <p:strVal val="visible"/>
                                      </p:to>
                                    </p:set>
                                    <p:animEffect transition="in" filter="dissolve">
                                      <p:cBhvr>
                                        <p:cTn id="39" dur="500"/>
                                        <p:tgtEl>
                                          <p:spTgt spid="21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16"/>
                                        </p:tgtEl>
                                        <p:attrNameLst>
                                          <p:attrName>style.visibility</p:attrName>
                                        </p:attrNameLst>
                                      </p:cBhvr>
                                      <p:to>
                                        <p:strVal val="visible"/>
                                      </p:to>
                                    </p:set>
                                    <p:animEffect transition="in" filter="dissolve">
                                      <p:cBhvr>
                                        <p:cTn id="44" dur="500"/>
                                        <p:tgtEl>
                                          <p:spTgt spid="216"/>
                                        </p:tgtEl>
                                      </p:cBhvr>
                                    </p:animEffect>
                                  </p:childTnLst>
                                </p:cTn>
                              </p:par>
                            </p:childTnLst>
                          </p:cTn>
                        </p:par>
                        <p:par>
                          <p:cTn id="45" fill="hold" nodeType="afterGroup">
                            <p:stCondLst>
                              <p:cond delay="500"/>
                            </p:stCondLst>
                            <p:childTnLst>
                              <p:par>
                                <p:cTn id="46" presetID="9" presetClass="entr" presetSubtype="0" fill="hold" grpId="0" nodeType="afterEffect">
                                  <p:stCondLst>
                                    <p:cond delay="0"/>
                                  </p:stCondLst>
                                  <p:childTnLst>
                                    <p:set>
                                      <p:cBhvr>
                                        <p:cTn id="47" dur="1" fill="hold">
                                          <p:stCondLst>
                                            <p:cond delay="0"/>
                                          </p:stCondLst>
                                        </p:cTn>
                                        <p:tgtEl>
                                          <p:spTgt spid="217"/>
                                        </p:tgtEl>
                                        <p:attrNameLst>
                                          <p:attrName>style.visibility</p:attrName>
                                        </p:attrNameLst>
                                      </p:cBhvr>
                                      <p:to>
                                        <p:strVal val="visible"/>
                                      </p:to>
                                    </p:set>
                                    <p:animEffect transition="in" filter="dissolve">
                                      <p:cBhvr>
                                        <p:cTn id="48"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3"/>
                </p:tgtEl>
              </p:cMediaNode>
            </p:audio>
          </p:childTnLst>
        </p:cTn>
      </p:par>
    </p:tnLst>
    <p:bldLst>
      <p:bldP spid="209" grpId="0" animBg="1"/>
      <p:bldP spid="210" grpId="0" animBg="1"/>
      <p:bldP spid="211" grpId="0" animBg="1"/>
      <p:bldP spid="212" grpId="0" animBg="1"/>
      <p:bldP spid="213" grpId="0" animBg="1"/>
      <p:bldP spid="214" grpId="0" animBg="1"/>
      <p:bldP spid="215" grpId="0" animBg="1"/>
      <p:bldP spid="216" grpId="0" animBg="1"/>
      <p:bldP spid="2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6"/>
          <p:cNvSpPr>
            <a:spLocks noGrp="1" noChangeArrowheads="1"/>
          </p:cNvSpPr>
          <p:nvPr>
            <p:ph type="title"/>
          </p:nvPr>
        </p:nvSpPr>
        <p:spPr>
          <a:solidFill>
            <a:srgbClr val="66FFFF"/>
          </a:solidFill>
        </p:spPr>
        <p:txBody>
          <a:bodyPr/>
          <a:lstStyle/>
          <a:p>
            <a:pPr eaLnBrk="1" hangingPunct="1"/>
            <a:r>
              <a:rPr lang="en-US" altLang="zh-CN" dirty="0" smtClean="0"/>
              <a:t>Comparator: 74LS85</a:t>
            </a:r>
            <a:endParaRPr lang="en-GB" altLang="en-US" dirty="0" smtClean="0"/>
          </a:p>
        </p:txBody>
      </p:sp>
      <p:sp>
        <p:nvSpPr>
          <p:cNvPr id="29700" name="Rectangle 31"/>
          <p:cNvSpPr>
            <a:spLocks noChangeArrowheads="1"/>
          </p:cNvSpPr>
          <p:nvPr/>
        </p:nvSpPr>
        <p:spPr bwMode="auto">
          <a:xfrm>
            <a:off x="2943225" y="2147888"/>
            <a:ext cx="9715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9702" name="Rectangle 34"/>
          <p:cNvSpPr>
            <a:spLocks noChangeArrowheads="1"/>
          </p:cNvSpPr>
          <p:nvPr/>
        </p:nvSpPr>
        <p:spPr bwMode="auto">
          <a:xfrm>
            <a:off x="395288" y="3681413"/>
            <a:ext cx="819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tabLst>
                <a:tab pos="479425" algn="ctr"/>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479425" algn="ctr"/>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479425" algn="ctr"/>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479425" algn="ctr"/>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479425" algn="ctr"/>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79425" algn="ctr"/>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79425" algn="ctr"/>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79425" algn="ctr"/>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79425" algn="ctr"/>
              </a:tabLst>
              <a:defRPr sz="2000">
                <a:solidFill>
                  <a:schemeClr val="tx1"/>
                </a:solidFill>
                <a:latin typeface="Calibri" panose="020F0502020204030204" pitchFamily="34" charset="0"/>
              </a:defRPr>
            </a:lvl9pPr>
          </a:lstStyle>
          <a:p>
            <a:pPr eaLnBrk="1" hangingPunct="1">
              <a:spcBef>
                <a:spcPct val="0"/>
              </a:spcBef>
              <a:buFontTx/>
              <a:buNone/>
            </a:pPr>
            <a:r>
              <a:rPr lang="en-US" altLang="en-US" sz="1200" b="1">
                <a:solidFill>
                  <a:srgbClr val="FF0000"/>
                </a:solidFill>
                <a:latin typeface="Arial" panose="020B0604020202020204" pitchFamily="34" charset="0"/>
                <a:ea typeface="Times New Roman" panose="02020603050405020304" pitchFamily="18" charset="0"/>
                <a:cs typeface="Arial" panose="020B0604020202020204" pitchFamily="34" charset="0"/>
              </a:rPr>
              <a:t>Enable</a:t>
            </a:r>
            <a:endParaRPr lang="en-GB" altLang="en-US" sz="1200" b="1">
              <a:solidFill>
                <a:srgbClr val="FF0000"/>
              </a:solidFill>
              <a:latin typeface="Arial" panose="020B0604020202020204" pitchFamily="34" charset="0"/>
              <a:ea typeface="Times New Roman" panose="02020603050405020304" pitchFamily="18" charset="0"/>
              <a:cs typeface="Arial" panose="020B0604020202020204" pitchFamily="34" charset="0"/>
            </a:endParaRPr>
          </a:p>
          <a:p>
            <a:pPr>
              <a:spcBef>
                <a:spcPct val="0"/>
              </a:spcBef>
              <a:buFontTx/>
              <a:buNone/>
            </a:pPr>
            <a:endParaRPr lang="en-GB" altLang="en-US" sz="1200" b="1">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p:cNvPicPr>
            <a:picLocks noChangeAspect="1"/>
          </p:cNvPicPr>
          <p:nvPr/>
        </p:nvPicPr>
        <p:blipFill>
          <a:blip r:embed="rId6"/>
          <a:stretch>
            <a:fillRect/>
          </a:stretch>
        </p:blipFill>
        <p:spPr>
          <a:xfrm>
            <a:off x="144599" y="1974192"/>
            <a:ext cx="3627439" cy="3876403"/>
          </a:xfrm>
          <a:prstGeom prst="rect">
            <a:avLst/>
          </a:prstGeom>
        </p:spPr>
      </p:pic>
      <p:pic>
        <p:nvPicPr>
          <p:cNvPr id="5" name="Picture 4"/>
          <p:cNvPicPr>
            <a:picLocks noChangeAspect="1"/>
          </p:cNvPicPr>
          <p:nvPr/>
        </p:nvPicPr>
        <p:blipFill>
          <a:blip r:embed="rId7"/>
          <a:stretch>
            <a:fillRect/>
          </a:stretch>
        </p:blipFill>
        <p:spPr>
          <a:xfrm>
            <a:off x="3614057" y="2529849"/>
            <a:ext cx="5467833" cy="3014608"/>
          </a:xfrm>
          <a:prstGeom prst="rect">
            <a:avLst/>
          </a:prstGeom>
        </p:spPr>
      </p:pic>
      <p:sp>
        <p:nvSpPr>
          <p:cNvPr id="6" name="Rectangle 5"/>
          <p:cNvSpPr/>
          <p:nvPr/>
        </p:nvSpPr>
        <p:spPr>
          <a:xfrm>
            <a:off x="2002971" y="3962400"/>
            <a:ext cx="711200" cy="180975"/>
          </a:xfrm>
          <a:prstGeom prst="rect">
            <a:avLst/>
          </a:prstGeom>
          <a:solidFill>
            <a:srgbClr val="FFFF00">
              <a:alpha val="37000"/>
            </a:srgbClr>
          </a:solidFill>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p:cNvSpPr/>
          <p:nvPr/>
        </p:nvSpPr>
        <p:spPr>
          <a:xfrm>
            <a:off x="7010400" y="3254477"/>
            <a:ext cx="1877961" cy="245807"/>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p:cNvSpPr/>
          <p:nvPr/>
        </p:nvSpPr>
        <p:spPr>
          <a:xfrm>
            <a:off x="1214438" y="5034116"/>
            <a:ext cx="496375" cy="245807"/>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214438" y="2147888"/>
            <a:ext cx="285750" cy="1106589"/>
          </a:xfrm>
          <a:prstGeom prst="rect">
            <a:avLst/>
          </a:prstGeom>
          <a:solidFill>
            <a:srgbClr val="92D05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p:cNvPicPr>
            <a:picLocks noChangeAspect="1"/>
          </p:cNvPicPr>
          <p:nvPr/>
        </p:nvPicPr>
        <p:blipFill>
          <a:blip r:embed="rId8"/>
          <a:stretch>
            <a:fillRect/>
          </a:stretch>
        </p:blipFill>
        <p:spPr>
          <a:xfrm>
            <a:off x="1201851" y="3454792"/>
            <a:ext cx="310923" cy="1133954"/>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advTm="58209"/>
    </mc:Choice>
    <mc:Fallback xmlns="">
      <p:transition advTm="58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a:stretch>
            <a:fillRect/>
          </a:stretch>
        </p:blipFill>
        <p:spPr>
          <a:xfrm>
            <a:off x="670243" y="1681018"/>
            <a:ext cx="8116570" cy="4513943"/>
          </a:xfrm>
          <a:prstGeom prst="rect">
            <a:avLst/>
          </a:prstGeom>
        </p:spPr>
      </p:pic>
      <p:sp>
        <p:nvSpPr>
          <p:cNvPr id="6" name="Rectangle 26"/>
          <p:cNvSpPr>
            <a:spLocks noGrp="1" noChangeArrowheads="1"/>
          </p:cNvSpPr>
          <p:nvPr>
            <p:ph type="title"/>
          </p:nvPr>
        </p:nvSpPr>
        <p:spPr>
          <a:xfrm>
            <a:off x="457200" y="274638"/>
            <a:ext cx="8229600" cy="1143000"/>
          </a:xfrm>
          <a:solidFill>
            <a:srgbClr val="66FFFF"/>
          </a:solidFill>
        </p:spPr>
        <p:txBody>
          <a:bodyPr/>
          <a:lstStyle/>
          <a:p>
            <a:pPr eaLnBrk="1" hangingPunct="1"/>
            <a:r>
              <a:rPr lang="en-US" altLang="zh-CN" dirty="0" smtClean="0"/>
              <a:t>Comparator: 74LS85</a:t>
            </a:r>
            <a:endParaRPr lang="en-GB" altLang="en-US" dirty="0" smtClean="0"/>
          </a:p>
        </p:txBody>
      </p:sp>
      <p:sp>
        <p:nvSpPr>
          <p:cNvPr id="3" name="Rectangle 2"/>
          <p:cNvSpPr/>
          <p:nvPr/>
        </p:nvSpPr>
        <p:spPr>
          <a:xfrm>
            <a:off x="840509" y="5394037"/>
            <a:ext cx="7592291" cy="212436"/>
          </a:xfrm>
          <a:prstGeom prst="rect">
            <a:avLst/>
          </a:prstGeom>
          <a:solidFill>
            <a:srgbClr val="FFFF00">
              <a:alpha val="33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3613" y="6297613"/>
            <a:ext cx="406400" cy="406400"/>
          </a:xfrm>
          <a:prstGeom prst="rect">
            <a:avLst/>
          </a:prstGeom>
        </p:spPr>
      </p:pic>
    </p:spTree>
    <p:custDataLst>
      <p:tags r:id="rId1"/>
    </p:custDataLst>
    <p:extLst>
      <p:ext uri="{BB962C8B-B14F-4D97-AF65-F5344CB8AC3E}">
        <p14:creationId xmlns:p14="http://schemas.microsoft.com/office/powerpoint/2010/main" val="1850279043"/>
      </p:ext>
    </p:extLst>
  </p:cSld>
  <p:clrMapOvr>
    <a:masterClrMapping/>
  </p:clrMapOvr>
  <mc:AlternateContent xmlns:mc="http://schemas.openxmlformats.org/markup-compatibility/2006" xmlns:p14="http://schemas.microsoft.com/office/powerpoint/2010/main">
    <mc:Choice Requires="p14">
      <p:transition spd="slow" p14:dur="2000" advTm="23587"/>
    </mc:Choice>
    <mc:Fallback xmlns="">
      <p:transition spd="slow" advTm="23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solidFill>
            <a:srgbClr val="66FFFF"/>
          </a:solidFill>
        </p:spPr>
        <p:txBody>
          <a:bodyPr/>
          <a:lstStyle/>
          <a:p>
            <a:pPr eaLnBrk="1" hangingPunct="1"/>
            <a:r>
              <a:rPr lang="en-US" altLang="zh-CN" smtClean="0"/>
              <a:t>A Design Example</a:t>
            </a:r>
            <a:r>
              <a:rPr lang="en-US" altLang="en-US" smtClean="0"/>
              <a:t>:</a:t>
            </a:r>
            <a:endParaRPr lang="en-GB" altLang="en-US" smtClean="0"/>
          </a:p>
        </p:txBody>
      </p:sp>
      <p:sp>
        <p:nvSpPr>
          <p:cNvPr id="12291" name="Rectangle 3"/>
          <p:cNvSpPr>
            <a:spLocks noGrp="1" noChangeArrowheads="1"/>
          </p:cNvSpPr>
          <p:nvPr>
            <p:ph idx="1"/>
          </p:nvPr>
        </p:nvSpPr>
        <p:spPr/>
        <p:txBody>
          <a:bodyPr/>
          <a:lstStyle/>
          <a:p>
            <a:pPr eaLnBrk="1" hangingPunct="1"/>
            <a:r>
              <a:rPr lang="en-US" altLang="en-US" dirty="0" smtClean="0"/>
              <a:t>Design a 16K memory space starting from </a:t>
            </a:r>
            <a:r>
              <a:rPr lang="en-US" altLang="en-US" dirty="0"/>
              <a:t>8</a:t>
            </a:r>
            <a:r>
              <a:rPr lang="en-US" altLang="en-US" dirty="0" smtClean="0"/>
              <a:t>000H, using 6116 memory chips.</a:t>
            </a:r>
            <a:endParaRPr lang="en-GB" altLang="en-US" dirty="0"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3613" y="6297613"/>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622"/>
    </mc:Choice>
    <mc:Fallback xmlns="">
      <p:transition spd="slow" advTm="39622"/>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9" presetClass="entr" presetSubtype="0" fill="hold" nodeType="afterEffect">
                                  <p:stCondLst>
                                    <p:cond delay="0"/>
                                  </p:stCondLst>
                                  <p:childTnLst>
                                    <p:set>
                                      <p:cBhvr>
                                        <p:cTn id="9" dur="1" fill="hold">
                                          <p:stCondLst>
                                            <p:cond delay="0"/>
                                          </p:stCondLst>
                                        </p:cTn>
                                        <p:tgtEl>
                                          <p:spTgt spid="12291">
                                            <p:txEl>
                                              <p:pRg st="0" end="0"/>
                                            </p:txEl>
                                          </p:spTgt>
                                        </p:tgtEl>
                                        <p:attrNameLst>
                                          <p:attrName>style.visibility</p:attrName>
                                        </p:attrNameLst>
                                      </p:cBhvr>
                                      <p:to>
                                        <p:strVal val="visible"/>
                                      </p:to>
                                    </p:set>
                                    <p:animEffect transition="in" filter="dissolve">
                                      <p:cBhvr>
                                        <p:cTn id="10" dur="500"/>
                                        <p:tgtEl>
                                          <p:spTgt spid="122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solidFill>
            <a:srgbClr val="66FFFF"/>
          </a:solidFill>
        </p:spPr>
        <p:txBody>
          <a:bodyPr/>
          <a:lstStyle/>
          <a:p>
            <a:pPr eaLnBrk="1" hangingPunct="1"/>
            <a:r>
              <a:rPr lang="en-US" altLang="zh-CN" smtClean="0"/>
              <a:t>Step 1</a:t>
            </a:r>
            <a:endParaRPr lang="en-GB" altLang="en-US" smtClean="0"/>
          </a:p>
        </p:txBody>
      </p:sp>
      <p:sp>
        <p:nvSpPr>
          <p:cNvPr id="13315" name="Rectangle 3"/>
          <p:cNvSpPr>
            <a:spLocks noGrp="1" noChangeArrowheads="1"/>
          </p:cNvSpPr>
          <p:nvPr>
            <p:ph idx="1"/>
          </p:nvPr>
        </p:nvSpPr>
        <p:spPr>
          <a:xfrm>
            <a:off x="457200" y="1600200"/>
            <a:ext cx="8401050" cy="4525963"/>
          </a:xfrm>
        </p:spPr>
        <p:txBody>
          <a:bodyPr/>
          <a:lstStyle/>
          <a:p>
            <a:pPr eaLnBrk="1" hangingPunct="1"/>
            <a:r>
              <a:rPr lang="en-US" altLang="en-US" dirty="0" smtClean="0"/>
              <a:t>The memory device used is 6116 </a:t>
            </a:r>
          </a:p>
          <a:p>
            <a:pPr eaLnBrk="1" hangingPunct="1"/>
            <a:r>
              <a:rPr lang="en-US" altLang="en-US" dirty="0" smtClean="0"/>
              <a:t>This is </a:t>
            </a:r>
            <a:r>
              <a:rPr lang="en-US" altLang="en-US" dirty="0" smtClean="0">
                <a:solidFill>
                  <a:srgbClr val="FF0000"/>
                </a:solidFill>
              </a:rPr>
              <a:t>an 2048 bytes by 8 bit </a:t>
            </a:r>
            <a:r>
              <a:rPr lang="en-US" altLang="en-US" dirty="0" smtClean="0"/>
              <a:t>device</a:t>
            </a:r>
            <a:endParaRPr lang="en-US" altLang="zh-CN" dirty="0" smtClean="0"/>
          </a:p>
          <a:p>
            <a:pPr eaLnBrk="1" hangingPunct="1"/>
            <a:r>
              <a:rPr lang="en-US" altLang="en-US" dirty="0" smtClean="0"/>
              <a:t>It uses address pins </a:t>
            </a:r>
            <a:r>
              <a:rPr lang="en-US" altLang="en-US" dirty="0" smtClean="0">
                <a:solidFill>
                  <a:srgbClr val="FF0000"/>
                </a:solidFill>
              </a:rPr>
              <a:t>A0 to A10 </a:t>
            </a:r>
            <a:r>
              <a:rPr lang="en-US" altLang="en-US" dirty="0" smtClean="0"/>
              <a:t>(</a:t>
            </a:r>
            <a:r>
              <a:rPr lang="en-US" altLang="zh-CN" dirty="0" smtClean="0"/>
              <a:t>2</a:t>
            </a:r>
            <a:r>
              <a:rPr lang="en-US" altLang="en-US" baseline="30000" dirty="0" smtClean="0"/>
              <a:t>11</a:t>
            </a:r>
            <a:r>
              <a:rPr lang="en-US" altLang="en-US" dirty="0" smtClean="0"/>
              <a:t> = 2048) </a:t>
            </a:r>
            <a:endParaRPr lang="en-US" altLang="zh-CN" dirty="0" smtClean="0"/>
          </a:p>
          <a:p>
            <a:pPr eaLnBrk="1" hangingPunct="1"/>
            <a:r>
              <a:rPr lang="en-US" altLang="en-US" dirty="0" smtClean="0"/>
              <a:t>Each chip will take up 2048</a:t>
            </a:r>
            <a:r>
              <a:rPr lang="en-US" altLang="en-US" baseline="-25000" dirty="0" smtClean="0"/>
              <a:t>10</a:t>
            </a:r>
            <a:r>
              <a:rPr lang="en-US" altLang="en-US" dirty="0" smtClean="0"/>
              <a:t> or 7FFH address space</a:t>
            </a:r>
            <a:endParaRPr lang="en-GB" altLang="en-US" dirty="0" smtClean="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9771"/>
    </mc:Choice>
    <mc:Fallback xmlns="">
      <p:transition spd="slow" advTm="2977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22" presetClass="entr" presetSubtype="8" fill="hold" nodeType="afterEffect">
                                  <p:stCondLst>
                                    <p:cond delay="0"/>
                                  </p:stCondLst>
                                  <p:childTnLst>
                                    <p:set>
                                      <p:cBhvr>
                                        <p:cTn id="9" dur="1" fill="hold">
                                          <p:stCondLst>
                                            <p:cond delay="0"/>
                                          </p:stCondLst>
                                        </p:cTn>
                                        <p:tgtEl>
                                          <p:spTgt spid="13315">
                                            <p:txEl>
                                              <p:pRg st="0" end="0"/>
                                            </p:txEl>
                                          </p:spTgt>
                                        </p:tgtEl>
                                        <p:attrNameLst>
                                          <p:attrName>style.visibility</p:attrName>
                                        </p:attrNameLst>
                                      </p:cBhvr>
                                      <p:to>
                                        <p:strVal val="visible"/>
                                      </p:to>
                                    </p:set>
                                    <p:animEffect transition="in" filter="wipe(left)">
                                      <p:cBhvr>
                                        <p:cTn id="10" dur="500"/>
                                        <p:tgtEl>
                                          <p:spTgt spid="13315">
                                            <p:txEl>
                                              <p:pRg st="0" end="0"/>
                                            </p:txEl>
                                          </p:spTgt>
                                        </p:tgtEl>
                                      </p:cBhvr>
                                    </p:animEffect>
                                  </p:childTnLst>
                                </p:cTn>
                              </p:par>
                            </p:childTnLst>
                          </p:cTn>
                        </p:par>
                        <p:par>
                          <p:cTn id="11" fill="hold" nodeType="afterGroup">
                            <p:stCondLst>
                              <p:cond delay="501"/>
                            </p:stCondLst>
                            <p:childTnLst>
                              <p:par>
                                <p:cTn id="12" presetID="22" presetClass="entr" presetSubtype="8" fill="hold" nodeType="afterEffect">
                                  <p:stCondLst>
                                    <p:cond delay="0"/>
                                  </p:stCondLst>
                                  <p:childTnLst>
                                    <p:set>
                                      <p:cBhvr>
                                        <p:cTn id="13" dur="1" fill="hold">
                                          <p:stCondLst>
                                            <p:cond delay="0"/>
                                          </p:stCondLst>
                                        </p:cTn>
                                        <p:tgtEl>
                                          <p:spTgt spid="13315">
                                            <p:txEl>
                                              <p:pRg st="1" end="1"/>
                                            </p:txEl>
                                          </p:spTgt>
                                        </p:tgtEl>
                                        <p:attrNameLst>
                                          <p:attrName>style.visibility</p:attrName>
                                        </p:attrNameLst>
                                      </p:cBhvr>
                                      <p:to>
                                        <p:strVal val="visible"/>
                                      </p:to>
                                    </p:set>
                                    <p:animEffect transition="in" filter="wipe(left)">
                                      <p:cBhvr>
                                        <p:cTn id="14" dur="500"/>
                                        <p:tgtEl>
                                          <p:spTgt spid="13315">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13315">
                                            <p:txEl>
                                              <p:pRg st="2" end="2"/>
                                            </p:txEl>
                                          </p:spTgt>
                                        </p:tgtEl>
                                        <p:attrNameLst>
                                          <p:attrName>style.visibility</p:attrName>
                                        </p:attrNameLst>
                                      </p:cBhvr>
                                      <p:to>
                                        <p:strVal val="visible"/>
                                      </p:to>
                                    </p:set>
                                    <p:animEffect transition="in" filter="wipe(left)">
                                      <p:cBhvr>
                                        <p:cTn id="19" dur="500"/>
                                        <p:tgtEl>
                                          <p:spTgt spid="13315">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3315">
                                            <p:txEl>
                                              <p:pRg st="3" end="3"/>
                                            </p:txEl>
                                          </p:spTgt>
                                        </p:tgtEl>
                                        <p:attrNameLst>
                                          <p:attrName>style.visibility</p:attrName>
                                        </p:attrNameLst>
                                      </p:cBhvr>
                                      <p:to>
                                        <p:strVal val="visible"/>
                                      </p:to>
                                    </p:set>
                                    <p:animEffect transition="in" filter="wipe(left)">
                                      <p:cBhvr>
                                        <p:cTn id="24"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274638"/>
            <a:ext cx="8229600" cy="922337"/>
          </a:xfrm>
          <a:solidFill>
            <a:srgbClr val="66FFFF"/>
          </a:solidFill>
        </p:spPr>
        <p:txBody>
          <a:bodyPr/>
          <a:lstStyle/>
          <a:p>
            <a:pPr eaLnBrk="1" hangingPunct="1"/>
            <a:r>
              <a:rPr lang="en-US" altLang="zh-CN" smtClean="0"/>
              <a:t>Step 2</a:t>
            </a:r>
            <a:endParaRPr lang="en-GB" altLang="en-US" smtClean="0"/>
          </a:p>
        </p:txBody>
      </p:sp>
      <p:sp>
        <p:nvSpPr>
          <p:cNvPr id="14339" name="Rectangle 3"/>
          <p:cNvSpPr>
            <a:spLocks noGrp="1" noChangeArrowheads="1"/>
          </p:cNvSpPr>
          <p:nvPr>
            <p:ph idx="1"/>
          </p:nvPr>
        </p:nvSpPr>
        <p:spPr>
          <a:xfrm>
            <a:off x="457200" y="1341438"/>
            <a:ext cx="8435975" cy="5040312"/>
          </a:xfrm>
        </p:spPr>
        <p:txBody>
          <a:bodyPr/>
          <a:lstStyle/>
          <a:p>
            <a:pPr eaLnBrk="1" hangingPunct="1">
              <a:lnSpc>
                <a:spcPct val="90000"/>
              </a:lnSpc>
            </a:pPr>
            <a:r>
              <a:rPr lang="en-US" altLang="en-US" dirty="0" smtClean="0"/>
              <a:t>Since we require 16K bytes in the design, we need </a:t>
            </a:r>
            <a:r>
              <a:rPr lang="en-US" altLang="en-US" smtClean="0">
                <a:solidFill>
                  <a:srgbClr val="FF0000"/>
                </a:solidFill>
              </a:rPr>
              <a:t>eight 6116 chips </a:t>
            </a:r>
            <a:r>
              <a:rPr lang="en-US" altLang="en-US" smtClean="0"/>
              <a:t>(16K/2K</a:t>
            </a:r>
            <a:r>
              <a:rPr lang="en-US" altLang="en-US" dirty="0" smtClean="0"/>
              <a:t>)</a:t>
            </a:r>
          </a:p>
          <a:p>
            <a:pPr eaLnBrk="1" hangingPunct="1">
              <a:lnSpc>
                <a:spcPct val="90000"/>
              </a:lnSpc>
              <a:spcAft>
                <a:spcPts val="1200"/>
              </a:spcAft>
            </a:pPr>
            <a:r>
              <a:rPr lang="en-US" altLang="en-US" dirty="0" smtClean="0"/>
              <a:t>Start Address is </a:t>
            </a:r>
            <a:r>
              <a:rPr lang="en-US" altLang="en-US" dirty="0">
                <a:solidFill>
                  <a:srgbClr val="FF0000"/>
                </a:solidFill>
              </a:rPr>
              <a:t>8</a:t>
            </a:r>
            <a:r>
              <a:rPr lang="en-US" altLang="en-US" dirty="0" smtClean="0">
                <a:solidFill>
                  <a:srgbClr val="FF0000"/>
                </a:solidFill>
              </a:rPr>
              <a:t>000H</a:t>
            </a:r>
            <a:endParaRPr lang="en-US" altLang="en-US" sz="2000" dirty="0" smtClean="0">
              <a:solidFill>
                <a:srgbClr val="FF0000"/>
              </a:solidFill>
            </a:endParaRPr>
          </a:p>
          <a:p>
            <a:pPr eaLnBrk="1" hangingPunct="1">
              <a:lnSpc>
                <a:spcPct val="90000"/>
              </a:lnSpc>
              <a:buFont typeface="Arial" panose="020B0604020202020204" pitchFamily="34" charset="0"/>
              <a:buNone/>
            </a:pPr>
            <a:r>
              <a:rPr lang="en-US" altLang="en-US" sz="2800" dirty="0" smtClean="0"/>
              <a:t>		RAM 1	‑	</a:t>
            </a:r>
            <a:r>
              <a:rPr lang="en-US" altLang="en-US" sz="2800" dirty="0"/>
              <a:t>8</a:t>
            </a:r>
            <a:r>
              <a:rPr lang="en-US" altLang="en-US" sz="2800" dirty="0" smtClean="0"/>
              <a:t>000H to 87FFH</a:t>
            </a:r>
          </a:p>
          <a:p>
            <a:pPr eaLnBrk="1" hangingPunct="1">
              <a:lnSpc>
                <a:spcPct val="90000"/>
              </a:lnSpc>
              <a:buFont typeface="Arial" panose="020B0604020202020204" pitchFamily="34" charset="0"/>
              <a:buNone/>
            </a:pPr>
            <a:r>
              <a:rPr lang="en-US" altLang="en-US" sz="2800" dirty="0" smtClean="0"/>
              <a:t>		RAM 2	‑	8800H to </a:t>
            </a:r>
            <a:r>
              <a:rPr lang="en-US" altLang="en-US" sz="2800" dirty="0"/>
              <a:t>8</a:t>
            </a:r>
            <a:r>
              <a:rPr lang="en-US" altLang="en-US" sz="2800" dirty="0" smtClean="0"/>
              <a:t>FFFH</a:t>
            </a:r>
          </a:p>
          <a:p>
            <a:pPr eaLnBrk="1" hangingPunct="1">
              <a:lnSpc>
                <a:spcPct val="90000"/>
              </a:lnSpc>
              <a:buFont typeface="Arial" panose="020B0604020202020204" pitchFamily="34" charset="0"/>
              <a:buNone/>
            </a:pPr>
            <a:r>
              <a:rPr lang="en-US" altLang="en-US" sz="2800" dirty="0" smtClean="0"/>
              <a:t>		RAM 3	‑	9000H to 97FFH</a:t>
            </a:r>
          </a:p>
          <a:p>
            <a:pPr eaLnBrk="1" hangingPunct="1">
              <a:lnSpc>
                <a:spcPct val="90000"/>
              </a:lnSpc>
              <a:buFont typeface="Arial" panose="020B0604020202020204" pitchFamily="34" charset="0"/>
              <a:buNone/>
            </a:pPr>
            <a:r>
              <a:rPr lang="en-US" altLang="en-US" sz="2800" dirty="0" smtClean="0"/>
              <a:t>		RAM 4	‑	9800H to </a:t>
            </a:r>
            <a:r>
              <a:rPr lang="en-US" altLang="en-US" sz="2800" dirty="0"/>
              <a:t>9</a:t>
            </a:r>
            <a:r>
              <a:rPr lang="en-US" altLang="en-US" sz="2800" dirty="0" smtClean="0"/>
              <a:t>FFFH</a:t>
            </a:r>
          </a:p>
          <a:p>
            <a:pPr eaLnBrk="1" hangingPunct="1">
              <a:lnSpc>
                <a:spcPct val="90000"/>
              </a:lnSpc>
              <a:buFont typeface="Arial" panose="020B0604020202020204" pitchFamily="34" charset="0"/>
              <a:buNone/>
            </a:pPr>
            <a:r>
              <a:rPr lang="en-US" altLang="en-US" sz="2800" dirty="0" smtClean="0"/>
              <a:t>		RAM 5	‑	</a:t>
            </a:r>
            <a:r>
              <a:rPr lang="en-US" altLang="en-US" sz="2800" dirty="0"/>
              <a:t>A</a:t>
            </a:r>
            <a:r>
              <a:rPr lang="en-US" altLang="en-US" sz="2800" dirty="0" smtClean="0"/>
              <a:t>000H to A7FFH</a:t>
            </a:r>
          </a:p>
          <a:p>
            <a:pPr eaLnBrk="1" hangingPunct="1">
              <a:lnSpc>
                <a:spcPct val="90000"/>
              </a:lnSpc>
              <a:buFont typeface="Arial" panose="020B0604020202020204" pitchFamily="34" charset="0"/>
              <a:buNone/>
            </a:pPr>
            <a:r>
              <a:rPr lang="en-US" altLang="en-US" sz="2800" dirty="0" smtClean="0"/>
              <a:t>		RAM 6	‑	A800H to </a:t>
            </a:r>
            <a:r>
              <a:rPr lang="en-US" altLang="en-US" sz="2800" dirty="0"/>
              <a:t>A</a:t>
            </a:r>
            <a:r>
              <a:rPr lang="en-US" altLang="en-US" sz="2800" dirty="0" smtClean="0"/>
              <a:t>FFFH</a:t>
            </a:r>
          </a:p>
          <a:p>
            <a:pPr eaLnBrk="1" hangingPunct="1">
              <a:lnSpc>
                <a:spcPct val="90000"/>
              </a:lnSpc>
              <a:buFont typeface="Arial" panose="020B0604020202020204" pitchFamily="34" charset="0"/>
              <a:buNone/>
            </a:pPr>
            <a:r>
              <a:rPr lang="en-US" altLang="en-US" sz="2800" dirty="0" smtClean="0"/>
              <a:t>		RAM 7	‑	</a:t>
            </a:r>
            <a:r>
              <a:rPr lang="en-US" altLang="en-US" sz="2800" dirty="0"/>
              <a:t>B</a:t>
            </a:r>
            <a:r>
              <a:rPr lang="en-US" altLang="en-US" sz="2800" dirty="0" smtClean="0"/>
              <a:t>000H to B7FFH</a:t>
            </a:r>
          </a:p>
          <a:p>
            <a:pPr eaLnBrk="1" hangingPunct="1">
              <a:lnSpc>
                <a:spcPct val="90000"/>
              </a:lnSpc>
              <a:buFont typeface="Arial" panose="020B0604020202020204" pitchFamily="34" charset="0"/>
              <a:buNone/>
            </a:pPr>
            <a:r>
              <a:rPr lang="en-US" altLang="en-US" sz="2800" dirty="0" smtClean="0"/>
              <a:t>		RAM 8	‑	B800H to </a:t>
            </a:r>
            <a:r>
              <a:rPr lang="en-US" altLang="en-US" sz="2800" dirty="0"/>
              <a:t>B</a:t>
            </a:r>
            <a:r>
              <a:rPr lang="en-US" altLang="en-US" sz="2800" dirty="0" smtClean="0"/>
              <a:t>FFFH</a:t>
            </a:r>
            <a:endParaRPr lang="en-GB" altLang="en-US" sz="2800" dirty="0" smtClean="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9754"/>
    </mc:Choice>
    <mc:Fallback xmlns="">
      <p:transition spd="slow" advTm="49754"/>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22" presetClass="entr" presetSubtype="8" fill="hold" nodeType="afterEffect">
                                  <p:stCondLst>
                                    <p:cond delay="0"/>
                                  </p:stCondLst>
                                  <p:childTnLst>
                                    <p:set>
                                      <p:cBhvr>
                                        <p:cTn id="9" dur="1" fill="hold">
                                          <p:stCondLst>
                                            <p:cond delay="0"/>
                                          </p:stCondLst>
                                        </p:cTn>
                                        <p:tgtEl>
                                          <p:spTgt spid="14339">
                                            <p:txEl>
                                              <p:pRg st="0" end="0"/>
                                            </p:txEl>
                                          </p:spTgt>
                                        </p:tgtEl>
                                        <p:attrNameLst>
                                          <p:attrName>style.visibility</p:attrName>
                                        </p:attrNameLst>
                                      </p:cBhvr>
                                      <p:to>
                                        <p:strVal val="visible"/>
                                      </p:to>
                                    </p:set>
                                    <p:animEffect transition="in" filter="wipe(left)">
                                      <p:cBhvr>
                                        <p:cTn id="10" dur="500"/>
                                        <p:tgtEl>
                                          <p:spTgt spid="14339">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4339">
                                            <p:txEl>
                                              <p:pRg st="1" end="1"/>
                                            </p:txEl>
                                          </p:spTgt>
                                        </p:tgtEl>
                                        <p:attrNameLst>
                                          <p:attrName>style.visibility</p:attrName>
                                        </p:attrNameLst>
                                      </p:cBhvr>
                                      <p:to>
                                        <p:strVal val="visible"/>
                                      </p:to>
                                    </p:set>
                                    <p:animEffect transition="in" filter="wipe(left)">
                                      <p:cBhvr>
                                        <p:cTn id="15" dur="500"/>
                                        <p:tgtEl>
                                          <p:spTgt spid="14339">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4339">
                                            <p:txEl>
                                              <p:pRg st="2" end="2"/>
                                            </p:txEl>
                                          </p:spTgt>
                                        </p:tgtEl>
                                        <p:attrNameLst>
                                          <p:attrName>style.visibility</p:attrName>
                                        </p:attrNameLst>
                                      </p:cBhvr>
                                      <p:to>
                                        <p:strVal val="visible"/>
                                      </p:to>
                                    </p:set>
                                    <p:animEffect transition="in" filter="wipe(left)">
                                      <p:cBhvr>
                                        <p:cTn id="20" dur="500"/>
                                        <p:tgtEl>
                                          <p:spTgt spid="14339">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4339">
                                            <p:txEl>
                                              <p:pRg st="3" end="3"/>
                                            </p:txEl>
                                          </p:spTgt>
                                        </p:tgtEl>
                                        <p:attrNameLst>
                                          <p:attrName>style.visibility</p:attrName>
                                        </p:attrNameLst>
                                      </p:cBhvr>
                                      <p:to>
                                        <p:strVal val="visible"/>
                                      </p:to>
                                    </p:set>
                                    <p:animEffect transition="in" filter="wipe(left)">
                                      <p:cBhvr>
                                        <p:cTn id="25" dur="500"/>
                                        <p:tgtEl>
                                          <p:spTgt spid="14339">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4339">
                                            <p:txEl>
                                              <p:pRg st="4" end="4"/>
                                            </p:txEl>
                                          </p:spTgt>
                                        </p:tgtEl>
                                        <p:attrNameLst>
                                          <p:attrName>style.visibility</p:attrName>
                                        </p:attrNameLst>
                                      </p:cBhvr>
                                      <p:to>
                                        <p:strVal val="visible"/>
                                      </p:to>
                                    </p:set>
                                    <p:animEffect transition="in" filter="wipe(left)">
                                      <p:cBhvr>
                                        <p:cTn id="30" dur="500"/>
                                        <p:tgtEl>
                                          <p:spTgt spid="14339">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4339">
                                            <p:txEl>
                                              <p:pRg st="5" end="5"/>
                                            </p:txEl>
                                          </p:spTgt>
                                        </p:tgtEl>
                                        <p:attrNameLst>
                                          <p:attrName>style.visibility</p:attrName>
                                        </p:attrNameLst>
                                      </p:cBhvr>
                                      <p:to>
                                        <p:strVal val="visible"/>
                                      </p:to>
                                    </p:set>
                                    <p:animEffect transition="in" filter="wipe(left)">
                                      <p:cBhvr>
                                        <p:cTn id="35" dur="500"/>
                                        <p:tgtEl>
                                          <p:spTgt spid="14339">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4339">
                                            <p:txEl>
                                              <p:pRg st="6" end="6"/>
                                            </p:txEl>
                                          </p:spTgt>
                                        </p:tgtEl>
                                        <p:attrNameLst>
                                          <p:attrName>style.visibility</p:attrName>
                                        </p:attrNameLst>
                                      </p:cBhvr>
                                      <p:to>
                                        <p:strVal val="visible"/>
                                      </p:to>
                                    </p:set>
                                    <p:animEffect transition="in" filter="wipe(left)">
                                      <p:cBhvr>
                                        <p:cTn id="40" dur="500"/>
                                        <p:tgtEl>
                                          <p:spTgt spid="14339">
                                            <p:txEl>
                                              <p:pRg st="6" end="6"/>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4339">
                                            <p:txEl>
                                              <p:pRg st="7" end="7"/>
                                            </p:txEl>
                                          </p:spTgt>
                                        </p:tgtEl>
                                        <p:attrNameLst>
                                          <p:attrName>style.visibility</p:attrName>
                                        </p:attrNameLst>
                                      </p:cBhvr>
                                      <p:to>
                                        <p:strVal val="visible"/>
                                      </p:to>
                                    </p:set>
                                    <p:animEffect transition="in" filter="wipe(left)">
                                      <p:cBhvr>
                                        <p:cTn id="45" dur="500"/>
                                        <p:tgtEl>
                                          <p:spTgt spid="14339">
                                            <p:txEl>
                                              <p:pRg st="7" end="7"/>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4339">
                                            <p:txEl>
                                              <p:pRg st="8" end="8"/>
                                            </p:txEl>
                                          </p:spTgt>
                                        </p:tgtEl>
                                        <p:attrNameLst>
                                          <p:attrName>style.visibility</p:attrName>
                                        </p:attrNameLst>
                                      </p:cBhvr>
                                      <p:to>
                                        <p:strVal val="visible"/>
                                      </p:to>
                                    </p:set>
                                    <p:animEffect transition="in" filter="wipe(left)">
                                      <p:cBhvr>
                                        <p:cTn id="50" dur="500"/>
                                        <p:tgtEl>
                                          <p:spTgt spid="14339">
                                            <p:txEl>
                                              <p:pRg st="8" end="8"/>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4339">
                                            <p:txEl>
                                              <p:pRg st="9" end="9"/>
                                            </p:txEl>
                                          </p:spTgt>
                                        </p:tgtEl>
                                        <p:attrNameLst>
                                          <p:attrName>style.visibility</p:attrName>
                                        </p:attrNameLst>
                                      </p:cBhvr>
                                      <p:to>
                                        <p:strVal val="visible"/>
                                      </p:to>
                                    </p:set>
                                    <p:animEffect transition="in" filter="wipe(left)">
                                      <p:cBhvr>
                                        <p:cTn id="55" dur="500"/>
                                        <p:tgtEl>
                                          <p:spTgt spid="143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6"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457200" y="274638"/>
            <a:ext cx="8229600" cy="922337"/>
          </a:xfrm>
          <a:solidFill>
            <a:srgbClr val="66FFFF"/>
          </a:solidFill>
        </p:spPr>
        <p:txBody>
          <a:bodyPr/>
          <a:lstStyle/>
          <a:p>
            <a:pPr eaLnBrk="1" hangingPunct="1"/>
            <a:r>
              <a:rPr lang="en-US" altLang="zh-CN" smtClean="0"/>
              <a:t>Step 2 – continued</a:t>
            </a:r>
            <a:endParaRPr lang="en-GB" altLang="en-US" smtClean="0"/>
          </a:p>
        </p:txBody>
      </p:sp>
      <p:sp>
        <p:nvSpPr>
          <p:cNvPr id="14339" name="Rectangle 3"/>
          <p:cNvSpPr>
            <a:spLocks noGrp="1" noChangeArrowheads="1"/>
          </p:cNvSpPr>
          <p:nvPr>
            <p:ph idx="4294967295"/>
          </p:nvPr>
        </p:nvSpPr>
        <p:spPr>
          <a:xfrm>
            <a:off x="457200" y="1341438"/>
            <a:ext cx="8435975" cy="5040312"/>
          </a:xfrm>
        </p:spPr>
        <p:txBody>
          <a:bodyPr/>
          <a:lstStyle/>
          <a:p>
            <a:pPr eaLnBrk="1" hangingPunct="1">
              <a:lnSpc>
                <a:spcPct val="90000"/>
              </a:lnSpc>
              <a:spcAft>
                <a:spcPts val="1200"/>
              </a:spcAft>
            </a:pPr>
            <a:r>
              <a:rPr lang="en-US" altLang="en-US" dirty="0" smtClean="0"/>
              <a:t>Start Address is </a:t>
            </a:r>
            <a:r>
              <a:rPr lang="en-US" altLang="en-US" dirty="0">
                <a:solidFill>
                  <a:srgbClr val="FF0000"/>
                </a:solidFill>
              </a:rPr>
              <a:t>8</a:t>
            </a:r>
            <a:r>
              <a:rPr lang="en-US" altLang="en-US" dirty="0" smtClean="0">
                <a:solidFill>
                  <a:srgbClr val="FF0000"/>
                </a:solidFill>
              </a:rPr>
              <a:t>000H</a:t>
            </a:r>
            <a:endParaRPr lang="en-US" altLang="en-US" sz="2000" dirty="0" smtClean="0">
              <a:solidFill>
                <a:srgbClr val="FF0000"/>
              </a:solidFill>
            </a:endParaRPr>
          </a:p>
          <a:p>
            <a:pPr eaLnBrk="1" hangingPunct="1">
              <a:lnSpc>
                <a:spcPct val="90000"/>
              </a:lnSpc>
              <a:buFont typeface="Arial" panose="020B0604020202020204" pitchFamily="34" charset="0"/>
              <a:buNone/>
            </a:pPr>
            <a:r>
              <a:rPr lang="en-US" altLang="en-US" sz="2800" dirty="0" smtClean="0"/>
              <a:t>		RAM 1	‑	8000H to 87FFH</a:t>
            </a:r>
          </a:p>
          <a:p>
            <a:pPr eaLnBrk="1" hangingPunct="1">
              <a:lnSpc>
                <a:spcPct val="90000"/>
              </a:lnSpc>
              <a:buFont typeface="Arial" panose="020B0604020202020204" pitchFamily="34" charset="0"/>
              <a:buNone/>
            </a:pPr>
            <a:endParaRPr lang="en-US" altLang="en-US" sz="2800" dirty="0" smtClean="0"/>
          </a:p>
          <a:p>
            <a:pPr eaLnBrk="1" hangingPunct="1">
              <a:lnSpc>
                <a:spcPct val="90000"/>
              </a:lnSpc>
              <a:spcAft>
                <a:spcPts val="1200"/>
              </a:spcAft>
            </a:pPr>
            <a:r>
              <a:rPr lang="en-US" altLang="en-US" dirty="0" smtClean="0"/>
              <a:t>Convert range to binary</a:t>
            </a:r>
            <a:endParaRPr lang="en-GB" altLang="en-US" sz="2000" dirty="0" smtClean="0">
              <a:latin typeface="Courier New" panose="02070309020205020404" pitchFamily="49" charset="0"/>
            </a:endParaRPr>
          </a:p>
          <a:p>
            <a:pPr eaLnBrk="1" hangingPunct="1">
              <a:lnSpc>
                <a:spcPct val="90000"/>
              </a:lnSpc>
              <a:spcAft>
                <a:spcPts val="1200"/>
              </a:spcAft>
              <a:buFont typeface="Arial" panose="020B0604020202020204" pitchFamily="34" charset="0"/>
              <a:buNone/>
            </a:pPr>
            <a:r>
              <a:rPr lang="en-GB" altLang="en-US" sz="2000" dirty="0" smtClean="0">
                <a:latin typeface="Courier New" panose="02070309020205020404" pitchFamily="49" charset="0"/>
              </a:rPr>
              <a:t>  1000 0000 0000 0000   (</a:t>
            </a:r>
            <a:r>
              <a:rPr lang="en-GB" altLang="en-US" sz="2000" dirty="0">
                <a:latin typeface="Courier New" panose="02070309020205020404" pitchFamily="49" charset="0"/>
              </a:rPr>
              <a:t>8</a:t>
            </a:r>
            <a:r>
              <a:rPr lang="en-GB" altLang="en-US" sz="2000" dirty="0" smtClean="0">
                <a:latin typeface="Courier New" panose="02070309020205020404" pitchFamily="49" charset="0"/>
              </a:rPr>
              <a:t>000H)</a:t>
            </a:r>
          </a:p>
          <a:p>
            <a:pPr>
              <a:buFont typeface="Arial" panose="020B0604020202020204" pitchFamily="34" charset="0"/>
              <a:buNone/>
            </a:pPr>
            <a:r>
              <a:rPr lang="en-GB" altLang="en-US" sz="2000" dirty="0" smtClean="0">
                <a:latin typeface="Courier New" panose="02070309020205020404" pitchFamily="49" charset="0"/>
              </a:rPr>
              <a:t>  1000 0111 1111 1111   (87FFH)</a:t>
            </a:r>
            <a:endParaRPr lang="en-US" altLang="en-US" sz="2000" dirty="0" smtClean="0">
              <a:latin typeface="Courier New" panose="02070309020205020404" pitchFamily="49" charset="0"/>
            </a:endParaRPr>
          </a:p>
          <a:p>
            <a:pPr eaLnBrk="1" hangingPunct="1">
              <a:lnSpc>
                <a:spcPct val="90000"/>
              </a:lnSpc>
              <a:buFont typeface="Arial" panose="020B0604020202020204" pitchFamily="34" charset="0"/>
              <a:buNone/>
            </a:pPr>
            <a:endParaRPr lang="en-US" altLang="en-US" sz="2000" dirty="0" smtClean="0">
              <a:latin typeface="Courier New" panose="02070309020205020404" pitchFamily="49" charset="0"/>
            </a:endParaRPr>
          </a:p>
          <a:p>
            <a:pPr eaLnBrk="1" hangingPunct="1">
              <a:lnSpc>
                <a:spcPct val="90000"/>
              </a:lnSpc>
              <a:spcAft>
                <a:spcPts val="1200"/>
              </a:spcAft>
            </a:pPr>
            <a:r>
              <a:rPr lang="en-US" altLang="en-US" dirty="0" smtClean="0"/>
              <a:t>Replace changing bits by X</a:t>
            </a:r>
            <a:endParaRPr lang="en-GB" altLang="en-US" sz="2000" dirty="0" smtClean="0">
              <a:latin typeface="Courier New" panose="02070309020205020404" pitchFamily="49" charset="0"/>
            </a:endParaRPr>
          </a:p>
          <a:p>
            <a:pPr eaLnBrk="1" hangingPunct="1">
              <a:lnSpc>
                <a:spcPct val="90000"/>
              </a:lnSpc>
              <a:buFont typeface="Arial" panose="020B0604020202020204" pitchFamily="34" charset="0"/>
              <a:buNone/>
            </a:pPr>
            <a:r>
              <a:rPr lang="en-US" altLang="en-US" sz="2000" dirty="0" smtClean="0">
                <a:latin typeface="Courier New" panose="02070309020205020404" pitchFamily="49" charset="0"/>
              </a:rPr>
              <a:t>A15          A11  A10      A0</a:t>
            </a:r>
          </a:p>
          <a:p>
            <a:pPr>
              <a:buFont typeface="Arial" panose="020B0604020202020204" pitchFamily="34" charset="0"/>
              <a:buNone/>
            </a:pPr>
            <a:r>
              <a:rPr lang="en-US" altLang="en-US" sz="2000" dirty="0" smtClean="0">
                <a:latin typeface="Courier New" panose="02070309020205020404" pitchFamily="49" charset="0"/>
              </a:rPr>
              <a:t>  1  0  0  0 0    X--------X.   80000 - 87FFH</a:t>
            </a:r>
          </a:p>
          <a:p>
            <a:pPr eaLnBrk="1" hangingPunct="1">
              <a:lnSpc>
                <a:spcPct val="90000"/>
              </a:lnSpc>
              <a:buFont typeface="Arial" panose="020B0604020202020204" pitchFamily="34" charset="0"/>
              <a:buNone/>
            </a:pPr>
            <a:r>
              <a:rPr lang="en-US" altLang="en-US" sz="2800" dirty="0" smtClean="0"/>
              <a:t>	</a:t>
            </a:r>
            <a:endParaRPr lang="en-GB" altLang="en-US" sz="2800" dirty="0" smtClean="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8624"/>
    </mc:Choice>
    <mc:Fallback xmlns="">
      <p:transition spd="slow" advTm="108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4339">
                                            <p:txEl>
                                              <p:pRg st="0" end="0"/>
                                            </p:txEl>
                                          </p:spTgt>
                                        </p:tgtEl>
                                        <p:attrNameLst>
                                          <p:attrName>style.visibility</p:attrName>
                                        </p:attrNameLst>
                                      </p:cBhvr>
                                      <p:to>
                                        <p:strVal val="visible"/>
                                      </p:to>
                                    </p:set>
                                    <p:animEffect transition="in" filter="wipe(left)">
                                      <p:cBhvr>
                                        <p:cTn id="11" dur="500"/>
                                        <p:tgtEl>
                                          <p:spTgt spid="1433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4339">
                                            <p:txEl>
                                              <p:pRg st="1" end="1"/>
                                            </p:txEl>
                                          </p:spTgt>
                                        </p:tgtEl>
                                        <p:attrNameLst>
                                          <p:attrName>style.visibility</p:attrName>
                                        </p:attrNameLst>
                                      </p:cBhvr>
                                      <p:to>
                                        <p:strVal val="visible"/>
                                      </p:to>
                                    </p:set>
                                    <p:animEffect transition="in" filter="wipe(left)">
                                      <p:cBhvr>
                                        <p:cTn id="16" dur="500"/>
                                        <p:tgtEl>
                                          <p:spTgt spid="14339">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339">
                                            <p:txEl>
                                              <p:pRg st="3" end="3"/>
                                            </p:txEl>
                                          </p:spTgt>
                                        </p:tgtEl>
                                        <p:attrNameLst>
                                          <p:attrName>style.visibility</p:attrName>
                                        </p:attrNameLst>
                                      </p:cBhvr>
                                      <p:to>
                                        <p:strVal val="visible"/>
                                      </p:to>
                                    </p:set>
                                    <p:animEffect transition="in" filter="wipe(left)">
                                      <p:cBhvr>
                                        <p:cTn id="21" dur="500"/>
                                        <p:tgtEl>
                                          <p:spTgt spid="14339">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4339">
                                            <p:txEl>
                                              <p:pRg st="4" end="4"/>
                                            </p:txEl>
                                          </p:spTgt>
                                        </p:tgtEl>
                                        <p:attrNameLst>
                                          <p:attrName>style.visibility</p:attrName>
                                        </p:attrNameLst>
                                      </p:cBhvr>
                                      <p:to>
                                        <p:strVal val="visible"/>
                                      </p:to>
                                    </p:set>
                                    <p:animEffect transition="in" filter="wipe(left)">
                                      <p:cBhvr>
                                        <p:cTn id="26" dur="500"/>
                                        <p:tgtEl>
                                          <p:spTgt spid="14339">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4339">
                                            <p:txEl>
                                              <p:pRg st="5" end="5"/>
                                            </p:txEl>
                                          </p:spTgt>
                                        </p:tgtEl>
                                        <p:attrNameLst>
                                          <p:attrName>style.visibility</p:attrName>
                                        </p:attrNameLst>
                                      </p:cBhvr>
                                      <p:to>
                                        <p:strVal val="visible"/>
                                      </p:to>
                                    </p:set>
                                    <p:animEffect transition="in" filter="wipe(left)">
                                      <p:cBhvr>
                                        <p:cTn id="31" dur="500"/>
                                        <p:tgtEl>
                                          <p:spTgt spid="14339">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4339">
                                            <p:txEl>
                                              <p:pRg st="7" end="7"/>
                                            </p:txEl>
                                          </p:spTgt>
                                        </p:tgtEl>
                                        <p:attrNameLst>
                                          <p:attrName>style.visibility</p:attrName>
                                        </p:attrNameLst>
                                      </p:cBhvr>
                                      <p:to>
                                        <p:strVal val="visible"/>
                                      </p:to>
                                    </p:set>
                                    <p:animEffect transition="in" filter="wipe(left)">
                                      <p:cBhvr>
                                        <p:cTn id="36" dur="500"/>
                                        <p:tgtEl>
                                          <p:spTgt spid="14339">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4339">
                                            <p:txEl>
                                              <p:pRg st="9" end="9"/>
                                            </p:txEl>
                                          </p:spTgt>
                                        </p:tgtEl>
                                        <p:attrNameLst>
                                          <p:attrName>style.visibility</p:attrName>
                                        </p:attrNameLst>
                                      </p:cBhvr>
                                      <p:to>
                                        <p:strVal val="visible"/>
                                      </p:to>
                                    </p:set>
                                    <p:animEffect transition="in" filter="wipe(left)">
                                      <p:cBhvr>
                                        <p:cTn id="41" dur="500"/>
                                        <p:tgtEl>
                                          <p:spTgt spid="14339">
                                            <p:txEl>
                                              <p:pRg st="9" end="9"/>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4339">
                                            <p:txEl>
                                              <p:pRg st="8" end="8"/>
                                            </p:txEl>
                                          </p:spTgt>
                                        </p:tgtEl>
                                        <p:attrNameLst>
                                          <p:attrName>style.visibility</p:attrName>
                                        </p:attrNameLst>
                                      </p:cBhvr>
                                      <p:to>
                                        <p:strVal val="visible"/>
                                      </p:to>
                                    </p:set>
                                    <p:animEffect transition="in" filter="wipe(left)">
                                      <p:cBhvr>
                                        <p:cTn id="46" dur="500"/>
                                        <p:tgtEl>
                                          <p:spTgt spid="14339">
                                            <p:txEl>
                                              <p:pRg st="8" end="8"/>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4339">
                                            <p:txEl>
                                              <p:pRg st="10" end="10"/>
                                            </p:txEl>
                                          </p:spTgt>
                                        </p:tgtEl>
                                        <p:attrNameLst>
                                          <p:attrName>style.visibility</p:attrName>
                                        </p:attrNameLst>
                                      </p:cBhvr>
                                      <p:to>
                                        <p:strVal val="visible"/>
                                      </p:to>
                                    </p:set>
                                    <p:animEffect transition="in" filter="wipe(left)">
                                      <p:cBhvr>
                                        <p:cTn id="51" dur="500"/>
                                        <p:tgtEl>
                                          <p:spTgt spid="143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457200" y="274638"/>
            <a:ext cx="8229600" cy="922337"/>
          </a:xfrm>
          <a:solidFill>
            <a:srgbClr val="66FFFF"/>
          </a:solidFill>
        </p:spPr>
        <p:txBody>
          <a:bodyPr/>
          <a:lstStyle/>
          <a:p>
            <a:pPr eaLnBrk="1" hangingPunct="1"/>
            <a:r>
              <a:rPr lang="en-US" altLang="zh-CN" smtClean="0"/>
              <a:t>Step 2 – continued</a:t>
            </a:r>
            <a:endParaRPr lang="en-GB" altLang="en-US" smtClean="0"/>
          </a:p>
        </p:txBody>
      </p:sp>
      <p:sp>
        <p:nvSpPr>
          <p:cNvPr id="14339" name="Rectangle 3"/>
          <p:cNvSpPr>
            <a:spLocks noGrp="1" noChangeArrowheads="1"/>
          </p:cNvSpPr>
          <p:nvPr>
            <p:ph idx="4294967295"/>
          </p:nvPr>
        </p:nvSpPr>
        <p:spPr>
          <a:xfrm>
            <a:off x="215900" y="1479550"/>
            <a:ext cx="8928100" cy="5040313"/>
          </a:xfrm>
        </p:spPr>
        <p:txBody>
          <a:bodyPr/>
          <a:lstStyle/>
          <a:p>
            <a:pPr>
              <a:buFont typeface="Arial" panose="020B0604020202020204" pitchFamily="34" charset="0"/>
              <a:buNone/>
            </a:pPr>
            <a:r>
              <a:rPr lang="en-GB" altLang="en-US" sz="1600" dirty="0" smtClean="0">
                <a:latin typeface="Courier New" panose="02070309020205020404" pitchFamily="49" charset="0"/>
              </a:rPr>
              <a:t>A15 A14 A13 A12 A11 A10-- - - - - - - - - - A0</a:t>
            </a:r>
          </a:p>
          <a:p>
            <a:pPr>
              <a:buFont typeface="Arial" panose="020B0604020202020204" pitchFamily="34" charset="0"/>
              <a:buNone/>
            </a:pPr>
            <a:r>
              <a:rPr lang="en-GB" altLang="en-US" sz="1600" dirty="0">
                <a:latin typeface="Courier New" panose="02070309020205020404" pitchFamily="49" charset="0"/>
              </a:rPr>
              <a:t>1</a:t>
            </a:r>
            <a:r>
              <a:rPr lang="en-GB" altLang="en-US" sz="1600" dirty="0" smtClean="0">
                <a:latin typeface="Courier New" panose="02070309020205020404" pitchFamily="49" charset="0"/>
              </a:rPr>
              <a:t>   0   0   0   0   x-----------------------x 8000-87FFH</a:t>
            </a:r>
          </a:p>
          <a:p>
            <a:pPr>
              <a:buFont typeface="Arial" panose="020B0604020202020204" pitchFamily="34" charset="0"/>
              <a:buNone/>
            </a:pPr>
            <a:r>
              <a:rPr lang="en-GB" altLang="en-US" sz="1600" dirty="0">
                <a:latin typeface="Courier New" panose="02070309020205020404" pitchFamily="49" charset="0"/>
              </a:rPr>
              <a:t>1</a:t>
            </a:r>
            <a:r>
              <a:rPr lang="en-GB" altLang="en-US" sz="1600" dirty="0" smtClean="0">
                <a:latin typeface="Courier New" panose="02070309020205020404" pitchFamily="49" charset="0"/>
              </a:rPr>
              <a:t>   0   0   0   1   x-----------------------x 8800-8FFFH</a:t>
            </a:r>
          </a:p>
          <a:p>
            <a:pPr>
              <a:buFont typeface="Arial" panose="020B0604020202020204" pitchFamily="34" charset="0"/>
              <a:buNone/>
            </a:pPr>
            <a:r>
              <a:rPr lang="en-GB" altLang="en-US" sz="1600" dirty="0">
                <a:latin typeface="Courier New" panose="02070309020205020404" pitchFamily="49" charset="0"/>
              </a:rPr>
              <a:t>1</a:t>
            </a:r>
            <a:r>
              <a:rPr lang="en-GB" altLang="en-US" sz="1600" dirty="0" smtClean="0">
                <a:latin typeface="Courier New" panose="02070309020205020404" pitchFamily="49" charset="0"/>
              </a:rPr>
              <a:t>   0   0   </a:t>
            </a:r>
            <a:r>
              <a:rPr lang="en-GB" altLang="en-US" sz="1600" dirty="0">
                <a:latin typeface="Courier New" panose="02070309020205020404" pitchFamily="49" charset="0"/>
              </a:rPr>
              <a:t>1</a:t>
            </a:r>
            <a:r>
              <a:rPr lang="en-GB" altLang="en-US" sz="1600" dirty="0" smtClean="0">
                <a:latin typeface="Courier New" panose="02070309020205020404" pitchFamily="49" charset="0"/>
              </a:rPr>
              <a:t>   0   x-----------------------x 9000-97FFH</a:t>
            </a:r>
          </a:p>
          <a:p>
            <a:pPr>
              <a:buFont typeface="Arial" panose="020B0604020202020204" pitchFamily="34" charset="0"/>
              <a:buNone/>
            </a:pPr>
            <a:r>
              <a:rPr lang="en-GB" altLang="en-US" sz="1600" dirty="0">
                <a:latin typeface="Courier New" panose="02070309020205020404" pitchFamily="49" charset="0"/>
              </a:rPr>
              <a:t>1</a:t>
            </a:r>
            <a:r>
              <a:rPr lang="en-GB" altLang="en-US" sz="1600" dirty="0" smtClean="0">
                <a:latin typeface="Courier New" panose="02070309020205020404" pitchFamily="49" charset="0"/>
              </a:rPr>
              <a:t>   0   0   1   1   x-----------------------x 9800-9FFFH</a:t>
            </a:r>
          </a:p>
          <a:p>
            <a:pPr>
              <a:buFont typeface="Arial" panose="020B0604020202020204" pitchFamily="34" charset="0"/>
              <a:buNone/>
            </a:pPr>
            <a:r>
              <a:rPr lang="en-GB" altLang="en-US" sz="1600" dirty="0">
                <a:latin typeface="Courier New" panose="02070309020205020404" pitchFamily="49" charset="0"/>
              </a:rPr>
              <a:t>1</a:t>
            </a:r>
            <a:r>
              <a:rPr lang="en-GB" altLang="en-US" sz="1600" dirty="0" smtClean="0">
                <a:latin typeface="Courier New" panose="02070309020205020404" pitchFamily="49" charset="0"/>
              </a:rPr>
              <a:t>   </a:t>
            </a:r>
            <a:r>
              <a:rPr lang="en-GB" altLang="en-US" sz="1600" dirty="0">
                <a:latin typeface="Courier New" panose="02070309020205020404" pitchFamily="49" charset="0"/>
              </a:rPr>
              <a:t>0</a:t>
            </a:r>
            <a:r>
              <a:rPr lang="en-GB" altLang="en-US" sz="1600" dirty="0" smtClean="0">
                <a:latin typeface="Courier New" panose="02070309020205020404" pitchFamily="49" charset="0"/>
              </a:rPr>
              <a:t>   1   0   0   x-----------------------x A000-A7FFH</a:t>
            </a:r>
          </a:p>
          <a:p>
            <a:pPr>
              <a:buFont typeface="Arial" panose="020B0604020202020204" pitchFamily="34" charset="0"/>
              <a:buNone/>
            </a:pPr>
            <a:r>
              <a:rPr lang="en-GB" altLang="en-US" sz="1600" dirty="0">
                <a:latin typeface="Courier New" panose="02070309020205020404" pitchFamily="49" charset="0"/>
              </a:rPr>
              <a:t>1</a:t>
            </a:r>
            <a:r>
              <a:rPr lang="en-GB" altLang="en-US" sz="1600" dirty="0" smtClean="0">
                <a:latin typeface="Courier New" panose="02070309020205020404" pitchFamily="49" charset="0"/>
              </a:rPr>
              <a:t>   </a:t>
            </a:r>
            <a:r>
              <a:rPr lang="en-GB" altLang="en-US" sz="1600" dirty="0">
                <a:latin typeface="Courier New" panose="02070309020205020404" pitchFamily="49" charset="0"/>
              </a:rPr>
              <a:t>0</a:t>
            </a:r>
            <a:r>
              <a:rPr lang="en-GB" altLang="en-US" sz="1600" dirty="0" smtClean="0">
                <a:latin typeface="Courier New" panose="02070309020205020404" pitchFamily="49" charset="0"/>
              </a:rPr>
              <a:t>   1   </a:t>
            </a:r>
            <a:r>
              <a:rPr lang="en-GB" altLang="en-US" sz="1600" dirty="0">
                <a:latin typeface="Courier New" panose="02070309020205020404" pitchFamily="49" charset="0"/>
              </a:rPr>
              <a:t>0</a:t>
            </a:r>
            <a:r>
              <a:rPr lang="en-GB" altLang="en-US" sz="1600" dirty="0" smtClean="0">
                <a:latin typeface="Courier New" panose="02070309020205020404" pitchFamily="49" charset="0"/>
              </a:rPr>
              <a:t>   1   x-----------------------x A800-AFFFH</a:t>
            </a:r>
          </a:p>
          <a:p>
            <a:pPr>
              <a:buFont typeface="Arial" panose="020B0604020202020204" pitchFamily="34" charset="0"/>
              <a:buNone/>
            </a:pPr>
            <a:r>
              <a:rPr lang="en-GB" altLang="en-US" sz="1600" dirty="0">
                <a:latin typeface="Courier New" panose="02070309020205020404" pitchFamily="49" charset="0"/>
              </a:rPr>
              <a:t>1</a:t>
            </a:r>
            <a:r>
              <a:rPr lang="en-GB" altLang="en-US" sz="1600" dirty="0" smtClean="0">
                <a:latin typeface="Courier New" panose="02070309020205020404" pitchFamily="49" charset="0"/>
              </a:rPr>
              <a:t>   </a:t>
            </a:r>
            <a:r>
              <a:rPr lang="en-GB" altLang="en-US" sz="1600" dirty="0">
                <a:latin typeface="Courier New" panose="02070309020205020404" pitchFamily="49" charset="0"/>
              </a:rPr>
              <a:t>0</a:t>
            </a:r>
            <a:r>
              <a:rPr lang="en-GB" altLang="en-US" sz="1600" dirty="0" smtClean="0">
                <a:latin typeface="Courier New" panose="02070309020205020404" pitchFamily="49" charset="0"/>
              </a:rPr>
              <a:t>   1   1   0   x-----------------------x B000-B7FFH</a:t>
            </a:r>
          </a:p>
          <a:p>
            <a:pPr>
              <a:buFont typeface="Arial" panose="020B0604020202020204" pitchFamily="34" charset="0"/>
              <a:buNone/>
            </a:pPr>
            <a:r>
              <a:rPr lang="en-GB" altLang="en-US" sz="1600" dirty="0">
                <a:latin typeface="Courier New" panose="02070309020205020404" pitchFamily="49" charset="0"/>
              </a:rPr>
              <a:t>1</a:t>
            </a:r>
            <a:r>
              <a:rPr lang="en-GB" altLang="en-US" sz="1600" dirty="0" smtClean="0">
                <a:latin typeface="Courier New" panose="02070309020205020404" pitchFamily="49" charset="0"/>
              </a:rPr>
              <a:t>   </a:t>
            </a:r>
            <a:r>
              <a:rPr lang="en-GB" altLang="en-US" sz="1600" dirty="0">
                <a:latin typeface="Courier New" panose="02070309020205020404" pitchFamily="49" charset="0"/>
              </a:rPr>
              <a:t>0</a:t>
            </a:r>
            <a:r>
              <a:rPr lang="en-GB" altLang="en-US" sz="1600" dirty="0" smtClean="0">
                <a:latin typeface="Courier New" panose="02070309020205020404" pitchFamily="49" charset="0"/>
              </a:rPr>
              <a:t>   1   1   1   x-----------------------x B800-BFFFH</a:t>
            </a:r>
          </a:p>
        </p:txBody>
      </p:sp>
      <p:sp>
        <p:nvSpPr>
          <p:cNvPr id="4" name="TextBox 6"/>
          <p:cNvSpPr txBox="1">
            <a:spLocks noChangeArrowheads="1"/>
          </p:cNvSpPr>
          <p:nvPr/>
        </p:nvSpPr>
        <p:spPr bwMode="auto">
          <a:xfrm>
            <a:off x="1547813" y="4684713"/>
            <a:ext cx="6021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000" i="1">
                <a:solidFill>
                  <a:srgbClr val="7030A0"/>
                </a:solidFill>
                <a:latin typeface="Arial" panose="020B0604020202020204" pitchFamily="34" charset="0"/>
              </a:rPr>
              <a:t>Much neater, can observe patterns in the bits easily</a:t>
            </a:r>
            <a:endParaRPr lang="en-SG" altLang="en-US" sz="2000" i="1">
              <a:solidFill>
                <a:srgbClr val="7030A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wipe(left)">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wipe(left)">
                                      <p:cBhvr>
                                        <p:cTn id="12" dur="5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wipe(left)">
                                      <p:cBhvr>
                                        <p:cTn id="17" dur="500"/>
                                        <p:tgtEl>
                                          <p:spTgt spid="143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wipe(left)">
                                      <p:cBhvr>
                                        <p:cTn id="22" dur="500"/>
                                        <p:tgtEl>
                                          <p:spTgt spid="143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wipe(left)">
                                      <p:cBhvr>
                                        <p:cTn id="27" dur="500"/>
                                        <p:tgtEl>
                                          <p:spTgt spid="1433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339">
                                            <p:txEl>
                                              <p:pRg st="5" end="5"/>
                                            </p:txEl>
                                          </p:spTgt>
                                        </p:tgtEl>
                                        <p:attrNameLst>
                                          <p:attrName>style.visibility</p:attrName>
                                        </p:attrNameLst>
                                      </p:cBhvr>
                                      <p:to>
                                        <p:strVal val="visible"/>
                                      </p:to>
                                    </p:set>
                                    <p:animEffect transition="in" filter="wipe(left)">
                                      <p:cBhvr>
                                        <p:cTn id="32" dur="500"/>
                                        <p:tgtEl>
                                          <p:spTgt spid="1433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339">
                                            <p:txEl>
                                              <p:pRg st="6" end="6"/>
                                            </p:txEl>
                                          </p:spTgt>
                                        </p:tgtEl>
                                        <p:attrNameLst>
                                          <p:attrName>style.visibility</p:attrName>
                                        </p:attrNameLst>
                                      </p:cBhvr>
                                      <p:to>
                                        <p:strVal val="visible"/>
                                      </p:to>
                                    </p:set>
                                    <p:animEffect transition="in" filter="wipe(left)">
                                      <p:cBhvr>
                                        <p:cTn id="37" dur="500"/>
                                        <p:tgtEl>
                                          <p:spTgt spid="1433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339">
                                            <p:txEl>
                                              <p:pRg st="7" end="7"/>
                                            </p:txEl>
                                          </p:spTgt>
                                        </p:tgtEl>
                                        <p:attrNameLst>
                                          <p:attrName>style.visibility</p:attrName>
                                        </p:attrNameLst>
                                      </p:cBhvr>
                                      <p:to>
                                        <p:strVal val="visible"/>
                                      </p:to>
                                    </p:set>
                                    <p:animEffect transition="in" filter="wipe(left)">
                                      <p:cBhvr>
                                        <p:cTn id="42" dur="500"/>
                                        <p:tgtEl>
                                          <p:spTgt spid="1433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339">
                                            <p:txEl>
                                              <p:pRg st="8" end="8"/>
                                            </p:txEl>
                                          </p:spTgt>
                                        </p:tgtEl>
                                        <p:attrNameLst>
                                          <p:attrName>style.visibility</p:attrName>
                                        </p:attrNameLst>
                                      </p:cBhvr>
                                      <p:to>
                                        <p:strVal val="visible"/>
                                      </p:to>
                                    </p:set>
                                    <p:animEffect transition="in" filter="wipe(left)">
                                      <p:cBhvr>
                                        <p:cTn id="47" dur="500"/>
                                        <p:tgtEl>
                                          <p:spTgt spid="14339">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5"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2000"/>
                                        <p:tgtEl>
                                          <p:spTgt spid="4"/>
                                        </p:tgtEl>
                                      </p:cBhvr>
                                    </p:animEffect>
                                    <p:anim calcmode="lin" valueType="num">
                                      <p:cBhvr>
                                        <p:cTn id="53" dur="2000" fill="hold"/>
                                        <p:tgtEl>
                                          <p:spTgt spid="4"/>
                                        </p:tgtEl>
                                        <p:attrNameLst>
                                          <p:attrName>ppt_w</p:attrName>
                                        </p:attrNameLst>
                                      </p:cBhvr>
                                      <p:tavLst>
                                        <p:tav tm="0" fmla="#ppt_w*sin(2.5*pi*$)">
                                          <p:val>
                                            <p:fltVal val="0"/>
                                          </p:val>
                                        </p:tav>
                                        <p:tav tm="100000">
                                          <p:val>
                                            <p:fltVal val="1"/>
                                          </p:val>
                                        </p:tav>
                                      </p:tavLst>
                                    </p:anim>
                                    <p:anim calcmode="lin" valueType="num">
                                      <p:cBhvr>
                                        <p:cTn id="54"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77" name="Group 49"/>
          <p:cNvGraphicFramePr>
            <a:graphicFrameLocks noGrp="1"/>
          </p:cNvGraphicFramePr>
          <p:nvPr>
            <p:ph type="tbl" idx="1"/>
            <p:extLst>
              <p:ext uri="{D42A27DB-BD31-4B8C-83A1-F6EECF244321}">
                <p14:modId xmlns:p14="http://schemas.microsoft.com/office/powerpoint/2010/main" val="126018922"/>
              </p:ext>
            </p:extLst>
          </p:nvPr>
        </p:nvGraphicFramePr>
        <p:xfrm>
          <a:off x="250825" y="1600200"/>
          <a:ext cx="8858250" cy="5151440"/>
        </p:xfrm>
        <a:graphic>
          <a:graphicData uri="http://schemas.openxmlformats.org/drawingml/2006/table">
            <a:tbl>
              <a:tblPr/>
              <a:tblGrid>
                <a:gridCol w="3097213">
                  <a:extLst>
                    <a:ext uri="{9D8B030D-6E8A-4147-A177-3AD203B41FA5}">
                      <a16:colId xmlns:a16="http://schemas.microsoft.com/office/drawing/2014/main" val="20000"/>
                    </a:ext>
                  </a:extLst>
                </a:gridCol>
                <a:gridCol w="2447925">
                  <a:extLst>
                    <a:ext uri="{9D8B030D-6E8A-4147-A177-3AD203B41FA5}">
                      <a16:colId xmlns:a16="http://schemas.microsoft.com/office/drawing/2014/main" val="20001"/>
                    </a:ext>
                  </a:extLst>
                </a:gridCol>
                <a:gridCol w="3313112">
                  <a:extLst>
                    <a:ext uri="{9D8B030D-6E8A-4147-A177-3AD203B41FA5}">
                      <a16:colId xmlns:a16="http://schemas.microsoft.com/office/drawing/2014/main" val="20002"/>
                    </a:ext>
                  </a:extLst>
                </a:gridCol>
              </a:tblGrid>
              <a:tr h="1030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SimSun" pitchFamily="2" charset="-122"/>
                        </a:rPr>
                        <a:t>        A15  A14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SimSun" pitchFamily="2" charset="-122"/>
                        </a:rPr>
                        <a:t>(For Full decoding)</a:t>
                      </a:r>
                      <a:endParaRPr kumimoji="0" lang="en-GB" sz="2400" b="0" i="0" u="none" strike="noStrike" cap="none" normalizeH="0" baseline="0" dirty="0" smtClean="0">
                        <a:ln>
                          <a:noFill/>
                        </a:ln>
                        <a:solidFill>
                          <a:schemeClr val="tx1"/>
                        </a:solidFill>
                        <a:effectLst/>
                        <a:latin typeface="Arial" charset="0"/>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SimSun" pitchFamily="2" charset="-122"/>
                        </a:rPr>
                        <a:t>A13   A12   A11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SimSun" pitchFamily="2" charset="-122"/>
                        </a:rPr>
                        <a:t>(chip selection)</a:t>
                      </a:r>
                      <a:endParaRPr kumimoji="0" lang="en-GB" sz="2400" b="0" i="0" u="none" strike="noStrike" cap="none" normalizeH="0" baseline="0" dirty="0" smtClean="0">
                        <a:ln>
                          <a:noFill/>
                        </a:ln>
                        <a:solidFill>
                          <a:schemeClr val="tx1"/>
                        </a:solidFill>
                        <a:effectLst/>
                        <a:latin typeface="Arial" charset="0"/>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A10 ……………A0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SimSun" pitchFamily="2" charset="-122"/>
                        </a:rPr>
                        <a:t>(Location select inside chip)</a:t>
                      </a:r>
                      <a:r>
                        <a:rPr kumimoji="0" lang="en-US" altLang="zh-CN" sz="2800" b="0" i="0" u="none" strike="noStrike" cap="none" normalizeH="0" baseline="0" dirty="0" smtClean="0">
                          <a:ln>
                            <a:noFill/>
                          </a:ln>
                          <a:solidFill>
                            <a:schemeClr val="tx1"/>
                          </a:solidFill>
                          <a:effectLst/>
                          <a:latin typeface="Arial" charset="0"/>
                          <a:ea typeface="SimSun" pitchFamily="2" charset="-122"/>
                        </a:rPr>
                        <a:t>   </a:t>
                      </a:r>
                      <a:endParaRPr kumimoji="0" lang="en-GB" sz="2800" b="0" i="0" u="none" strike="noStrike" cap="none" normalizeH="0" baseline="0" dirty="0" smtClean="0">
                        <a:ln>
                          <a:noFill/>
                        </a:ln>
                        <a:solidFill>
                          <a:schemeClr val="tx1"/>
                        </a:solidFill>
                        <a:effectLst/>
                        <a:latin typeface="Arial"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30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         1      0</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FF0000"/>
                          </a:solidFill>
                          <a:effectLst/>
                          <a:latin typeface="Arial" charset="0"/>
                          <a:ea typeface="SimSun" pitchFamily="2" charset="-122"/>
                        </a:rPr>
                        <a:t>(8000H)</a:t>
                      </a:r>
                      <a:endParaRPr kumimoji="0" lang="en-GB" sz="2800" b="0" i="0" u="none" strike="noStrike" cap="none" normalizeH="0" baseline="0" dirty="0" smtClean="0">
                        <a:ln>
                          <a:noFill/>
                        </a:ln>
                        <a:solidFill>
                          <a:srgbClr val="FF0000"/>
                        </a:solidFill>
                        <a:effectLst/>
                        <a:latin typeface="Arial" charset="0"/>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 0       0       0</a:t>
                      </a:r>
                      <a:endParaRPr kumimoji="0" lang="en-GB" sz="2800" b="0" i="0" u="none" strike="noStrike" cap="none" normalizeH="0" baseline="0" dirty="0" smtClean="0">
                        <a:ln>
                          <a:noFill/>
                        </a:ln>
                        <a:solidFill>
                          <a:schemeClr val="tx1"/>
                        </a:solidFill>
                        <a:effectLst/>
                        <a:latin typeface="Arial" charset="0"/>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0  0  0 ---------- 0</a:t>
                      </a:r>
                      <a:endParaRPr kumimoji="0" lang="en-GB" sz="2800" b="0" i="0" u="none" strike="noStrike" cap="none" normalizeH="0" baseline="0" dirty="0" smtClean="0">
                        <a:ln>
                          <a:noFill/>
                        </a:ln>
                        <a:solidFill>
                          <a:schemeClr val="tx1"/>
                        </a:solidFill>
                        <a:effectLst/>
                        <a:latin typeface="Arial"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1"/>
                  </a:ext>
                </a:extLst>
              </a:tr>
              <a:tr h="1030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         1      0   </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FF0000"/>
                          </a:solidFill>
                          <a:effectLst/>
                          <a:latin typeface="Arial" charset="0"/>
                          <a:ea typeface="SimSun" pitchFamily="2" charset="-122"/>
                        </a:rPr>
                        <a:t>(87FFH)</a:t>
                      </a:r>
                      <a:endParaRPr kumimoji="0" lang="en-GB" sz="2800" b="0" i="0" u="none" strike="noStrike" cap="none" normalizeH="0" baseline="0" dirty="0" smtClean="0">
                        <a:ln>
                          <a:noFill/>
                        </a:ln>
                        <a:solidFill>
                          <a:srgbClr val="FF0000"/>
                        </a:solidFill>
                        <a:effectLst/>
                        <a:latin typeface="Arial" charset="0"/>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 0       0       0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0070C0"/>
                          </a:solidFill>
                          <a:effectLst/>
                          <a:latin typeface="Arial" charset="0"/>
                          <a:ea typeface="SimSun" pitchFamily="2" charset="-122"/>
                        </a:rPr>
                        <a:t>(Y0)</a:t>
                      </a:r>
                      <a:endParaRPr kumimoji="0" lang="en-GB" sz="2800" b="0" i="0" u="none" strike="noStrike" cap="none" normalizeH="0" baseline="0" dirty="0" smtClean="0">
                        <a:ln>
                          <a:noFill/>
                        </a:ln>
                        <a:solidFill>
                          <a:srgbClr val="0070C0"/>
                        </a:solidFill>
                        <a:effectLst/>
                        <a:latin typeface="Arial" charset="0"/>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1  1  1 ----------- 1</a:t>
                      </a:r>
                      <a:endParaRPr kumimoji="0" lang="en-GB" sz="2800" b="0" i="0" u="none" strike="noStrike" cap="none" normalizeH="0" baseline="0" dirty="0" smtClean="0">
                        <a:ln>
                          <a:noFill/>
                        </a:ln>
                        <a:solidFill>
                          <a:schemeClr val="tx1"/>
                        </a:solidFill>
                        <a:effectLst/>
                        <a:latin typeface="Arial"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2"/>
                  </a:ext>
                </a:extLst>
              </a:tr>
              <a:tr h="1030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         1      0</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FF0000"/>
                          </a:solidFill>
                          <a:effectLst/>
                          <a:latin typeface="Arial" charset="0"/>
                          <a:ea typeface="SimSun" pitchFamily="2" charset="-122"/>
                        </a:rPr>
                        <a:t>(8800H)</a:t>
                      </a:r>
                      <a:endParaRPr kumimoji="0" lang="en-GB" sz="2800" b="0" i="0" u="none" strike="noStrike" cap="none" normalizeH="0" baseline="0" dirty="0" smtClean="0">
                        <a:ln>
                          <a:noFill/>
                        </a:ln>
                        <a:solidFill>
                          <a:srgbClr val="FF0000"/>
                        </a:solidFill>
                        <a:effectLst/>
                        <a:latin typeface="Arial" charset="0"/>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 0       0       1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0  0  0 ----------- 0</a:t>
                      </a:r>
                      <a:endParaRPr kumimoji="0" lang="en-GB" sz="2800" b="0" i="0" u="none" strike="noStrike" cap="none" normalizeH="0" baseline="0" dirty="0" smtClean="0">
                        <a:ln>
                          <a:noFill/>
                        </a:ln>
                        <a:solidFill>
                          <a:schemeClr val="tx1"/>
                        </a:solidFill>
                        <a:effectLst/>
                        <a:latin typeface="Arial"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10003"/>
                  </a:ext>
                </a:extLst>
              </a:tr>
              <a:tr h="1030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         1      0</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rgbClr val="FF0000"/>
                          </a:solidFill>
                          <a:effectLst/>
                          <a:latin typeface="Arial" charset="0"/>
                          <a:ea typeface="SimSun" pitchFamily="2" charset="-122"/>
                        </a:rPr>
                        <a:t>(8FFFH)</a:t>
                      </a:r>
                      <a:endParaRPr kumimoji="0" lang="en-GB" sz="2800" b="0" i="0" u="none" strike="noStrike" cap="none" normalizeH="0" baseline="0" dirty="0" smtClean="0">
                        <a:ln>
                          <a:noFill/>
                        </a:ln>
                        <a:solidFill>
                          <a:srgbClr val="FF0000"/>
                        </a:solidFill>
                        <a:effectLst/>
                        <a:latin typeface="Arial" charset="0"/>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 0       0       1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0070C0"/>
                          </a:solidFill>
                          <a:effectLst/>
                          <a:latin typeface="Arial" charset="0"/>
                          <a:ea typeface="SimSun" pitchFamily="2" charset="-122"/>
                        </a:rPr>
                        <a:t>(Y1)</a:t>
                      </a:r>
                      <a:endParaRPr kumimoji="0" lang="en-GB" sz="2800" b="0" i="0" u="none" strike="noStrike" cap="none" normalizeH="0" baseline="0" dirty="0" smtClean="0">
                        <a:ln>
                          <a:noFill/>
                        </a:ln>
                        <a:solidFill>
                          <a:srgbClr val="0070C0"/>
                        </a:solidFill>
                        <a:effectLst/>
                        <a:latin typeface="Arial" charset="0"/>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SimSun" pitchFamily="2" charset="-122"/>
                        </a:rPr>
                        <a:t>1  1  1 ------------1</a:t>
                      </a:r>
                      <a:endParaRPr kumimoji="0" lang="en-GB" sz="2800" b="0" i="0" u="none" strike="noStrike" cap="none" normalizeH="0" baseline="0" dirty="0" smtClean="0">
                        <a:ln>
                          <a:noFill/>
                        </a:ln>
                        <a:solidFill>
                          <a:schemeClr val="tx1"/>
                        </a:solidFill>
                        <a:effectLst/>
                        <a:latin typeface="Arial"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10004"/>
                  </a:ext>
                </a:extLst>
              </a:tr>
            </a:tbl>
          </a:graphicData>
        </a:graphic>
      </p:graphicFrame>
      <p:sp>
        <p:nvSpPr>
          <p:cNvPr id="41986" name="Rectangle 2"/>
          <p:cNvSpPr>
            <a:spLocks noGrp="1" noChangeArrowheads="1"/>
          </p:cNvSpPr>
          <p:nvPr>
            <p:ph type="title"/>
          </p:nvPr>
        </p:nvSpPr>
        <p:spPr>
          <a:solidFill>
            <a:srgbClr val="66FFFF"/>
          </a:solidFill>
        </p:spPr>
        <p:txBody>
          <a:bodyPr/>
          <a:lstStyle/>
          <a:p>
            <a:pPr eaLnBrk="1" hangingPunct="1"/>
            <a:r>
              <a:rPr lang="en-US" altLang="zh-CN" smtClean="0"/>
              <a:t>Step 3:	Truth table</a:t>
            </a:r>
            <a:endParaRPr lang="en-GB" altLang="en-US" smtClean="0"/>
          </a:p>
        </p:txBody>
      </p:sp>
      <p:sp>
        <p:nvSpPr>
          <p:cNvPr id="4" name="Rectangle 3"/>
          <p:cNvSpPr/>
          <p:nvPr/>
        </p:nvSpPr>
        <p:spPr>
          <a:xfrm>
            <a:off x="0" y="4660900"/>
            <a:ext cx="9144000" cy="2197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167"/>
    </mc:Choice>
    <mc:Fallback xmlns="">
      <p:transition spd="slow" advTm="35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22577"/>
                                        </p:tgtEl>
                                        <p:attrNameLst>
                                          <p:attrName>style.visibility</p:attrName>
                                        </p:attrNameLst>
                                      </p:cBhvr>
                                      <p:to>
                                        <p:strVal val="visible"/>
                                      </p:to>
                                    </p:set>
                                    <p:animEffect transition="in" filter="dissolve">
                                      <p:cBhvr>
                                        <p:cTn id="11" dur="500"/>
                                        <p:tgtEl>
                                          <p:spTgt spid="225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xit" presetSubtype="0" fill="hold" grpId="0" nodeType="clickEffect">
                                  <p:stCondLst>
                                    <p:cond delay="0"/>
                                  </p:stCondLst>
                                  <p:childTnLst>
                                    <p:animEffect transition="out" filter="dissolv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351338"/>
            <a:ext cx="7994650" cy="1417637"/>
          </a:xfrm>
        </p:spPr>
        <p:txBody>
          <a:bodyPr/>
          <a:lstStyle/>
          <a:p>
            <a:pPr eaLnBrk="1" hangingPunct="1">
              <a:defRPr/>
            </a:pPr>
            <a:r>
              <a:rPr lang="en-US" dirty="0" smtClean="0">
                <a:solidFill>
                  <a:srgbClr val="C00000"/>
                </a:solidFill>
              </a:rPr>
              <a:t>Partial &amp; full address decoding</a:t>
            </a:r>
            <a:endParaRPr lang="en-US" dirty="0">
              <a:solidFill>
                <a:srgbClr val="C00000"/>
              </a:solidFill>
            </a:endParaRPr>
          </a:p>
        </p:txBody>
      </p:sp>
      <p:sp>
        <p:nvSpPr>
          <p:cNvPr id="5" name="Text Placeholder 4"/>
          <p:cNvSpPr>
            <a:spLocks noGrp="1"/>
          </p:cNvSpPr>
          <p:nvPr>
            <p:ph type="body" idx="1"/>
          </p:nvPr>
        </p:nvSpPr>
        <p:spPr/>
        <p:txBody>
          <a:bodyPr/>
          <a:lstStyle/>
          <a:p>
            <a:pPr eaLnBrk="1" hangingPunct="1">
              <a:buFont typeface="Arial" charset="0"/>
              <a:buNone/>
              <a:defRPr/>
            </a:pPr>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3613" y="6297613"/>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86"/>
    </mc:Choice>
    <mc:Fallback xmlns="">
      <p:transition spd="slow" advTm="5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6"/>
          <a:stretch>
            <a:fillRect/>
          </a:stretch>
        </p:blipFill>
        <p:spPr>
          <a:xfrm>
            <a:off x="1621381" y="1749167"/>
            <a:ext cx="7485564" cy="2425592"/>
          </a:xfrm>
          <a:prstGeom prst="rect">
            <a:avLst/>
          </a:prstGeom>
        </p:spPr>
      </p:pic>
      <p:sp>
        <p:nvSpPr>
          <p:cNvPr id="44034" name="Rectangle 2"/>
          <p:cNvSpPr>
            <a:spLocks noGrp="1" noChangeArrowheads="1"/>
          </p:cNvSpPr>
          <p:nvPr>
            <p:ph type="title"/>
          </p:nvPr>
        </p:nvSpPr>
        <p:spPr>
          <a:xfrm>
            <a:off x="468313" y="115888"/>
            <a:ext cx="8229600" cy="1143000"/>
          </a:xfrm>
          <a:solidFill>
            <a:srgbClr val="66FFFF"/>
          </a:solidFill>
        </p:spPr>
        <p:txBody>
          <a:bodyPr/>
          <a:lstStyle/>
          <a:p>
            <a:pPr eaLnBrk="1" hangingPunct="1"/>
            <a:r>
              <a:rPr lang="en-US" altLang="zh-CN" sz="3600" smtClean="0">
                <a:ea typeface="SimSun" panose="02010600030101010101" pitchFamily="2" charset="-122"/>
              </a:rPr>
              <a:t>Step 3a:Truth table – look for pattern</a:t>
            </a:r>
            <a:endParaRPr lang="en-GB" altLang="en-US" sz="3600" smtClean="0"/>
          </a:p>
        </p:txBody>
      </p:sp>
      <p:sp>
        <p:nvSpPr>
          <p:cNvPr id="2" name="Rounded Rectangle 1"/>
          <p:cNvSpPr/>
          <p:nvPr/>
        </p:nvSpPr>
        <p:spPr>
          <a:xfrm>
            <a:off x="2547992" y="1578342"/>
            <a:ext cx="1551398" cy="2782521"/>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a:solidFill>
                <a:srgbClr val="FFFFFF"/>
              </a:solidFill>
            </a:endParaRPr>
          </a:p>
        </p:txBody>
      </p:sp>
      <p:sp>
        <p:nvSpPr>
          <p:cNvPr id="44037" name="TextBox 2"/>
          <p:cNvSpPr txBox="1">
            <a:spLocks noChangeArrowheads="1"/>
          </p:cNvSpPr>
          <p:nvPr/>
        </p:nvSpPr>
        <p:spPr bwMode="auto">
          <a:xfrm>
            <a:off x="325438" y="5408613"/>
            <a:ext cx="4467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800">
                <a:solidFill>
                  <a:srgbClr val="000000"/>
                </a:solidFill>
              </a:rPr>
              <a:t>Pattern of ascending bits! (can be others)</a:t>
            </a:r>
          </a:p>
          <a:p>
            <a:pPr eaLnBrk="1" hangingPunct="1">
              <a:spcBef>
                <a:spcPct val="0"/>
              </a:spcBef>
              <a:buFontTx/>
              <a:buNone/>
            </a:pPr>
            <a:r>
              <a:rPr lang="en-GB" altLang="en-US" sz="1800">
                <a:solidFill>
                  <a:srgbClr val="0070C0"/>
                </a:solidFill>
              </a:rPr>
              <a:t>Fit on to the 74LS138   ===========</a:t>
            </a:r>
            <a:r>
              <a:rPr lang="en-GB" altLang="en-US" sz="1800">
                <a:solidFill>
                  <a:srgbClr val="0070C0"/>
                </a:solidFill>
                <a:sym typeface="Wingdings" panose="05000000000000000000" pitchFamily="2" charset="2"/>
              </a:rPr>
              <a:t></a:t>
            </a:r>
            <a:endParaRPr lang="en-SG" altLang="en-US" sz="1800">
              <a:solidFill>
                <a:srgbClr val="0070C0"/>
              </a:solidFill>
            </a:endParaRPr>
          </a:p>
        </p:txBody>
      </p:sp>
      <p:cxnSp>
        <p:nvCxnSpPr>
          <p:cNvPr id="6" name="Straight Arrow Connector 5"/>
          <p:cNvCxnSpPr/>
          <p:nvPr/>
        </p:nvCxnSpPr>
        <p:spPr>
          <a:xfrm flipV="1">
            <a:off x="2843213" y="4360863"/>
            <a:ext cx="612775" cy="1047750"/>
          </a:xfrm>
          <a:prstGeom prst="straightConnector1">
            <a:avLst/>
          </a:prstGeom>
          <a:ln w="31750">
            <a:solidFill>
              <a:schemeClr val="accent4"/>
            </a:solidFill>
            <a:tailEnd type="arrow"/>
          </a:ln>
        </p:spPr>
        <p:style>
          <a:lnRef idx="1">
            <a:schemeClr val="accent1"/>
          </a:lnRef>
          <a:fillRef idx="0">
            <a:schemeClr val="accent1"/>
          </a:fillRef>
          <a:effectRef idx="0">
            <a:schemeClr val="accent1"/>
          </a:effectRef>
          <a:fontRef idx="minor">
            <a:schemeClr val="tx1"/>
          </a:fontRef>
        </p:style>
      </p:cxnSp>
      <p:pic>
        <p:nvPicPr>
          <p:cNvPr id="1639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4494213"/>
            <a:ext cx="301625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5364163" y="5300663"/>
            <a:ext cx="792162" cy="1223962"/>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a:solidFill>
                <a:srgbClr val="FFFFFF"/>
              </a:solidFill>
            </a:endParaRPr>
          </a:p>
        </p:txBody>
      </p:sp>
      <p:cxnSp>
        <p:nvCxnSpPr>
          <p:cNvPr id="11" name="Straight Arrow Connector 10"/>
          <p:cNvCxnSpPr/>
          <p:nvPr/>
        </p:nvCxnSpPr>
        <p:spPr>
          <a:xfrm>
            <a:off x="3563938" y="4494213"/>
            <a:ext cx="1800225" cy="80645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4509"/>
    </mc:Choice>
    <mc:Fallback xmlns="">
      <p:transition spd="slow" advTm="44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60204" showWhenStopped="0">
                <p:cTn id="15" fill="hold" display="0">
                  <p:stCondLst>
                    <p:cond delay="indefinite"/>
                  </p:stCondLst>
                  <p:endCondLst>
                    <p:cond evt="onStopAudio" delay="0">
                      <p:tgtEl>
                        <p:sldTgt/>
                      </p:tgtEl>
                    </p:cond>
                  </p:endCondLst>
                </p:cTn>
                <p:tgtEl>
                  <p:spTgt spid="5"/>
                </p:tgtEl>
              </p:cMediaNode>
            </p:audio>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6"/>
          <a:stretch>
            <a:fillRect/>
          </a:stretch>
        </p:blipFill>
        <p:spPr>
          <a:xfrm>
            <a:off x="1056481" y="1702594"/>
            <a:ext cx="7966015" cy="2581275"/>
          </a:xfrm>
          <a:prstGeom prst="rect">
            <a:avLst/>
          </a:prstGeom>
        </p:spPr>
      </p:pic>
      <p:sp>
        <p:nvSpPr>
          <p:cNvPr id="45058" name="Rectangle 2"/>
          <p:cNvSpPr>
            <a:spLocks noGrp="1" noChangeArrowheads="1"/>
          </p:cNvSpPr>
          <p:nvPr>
            <p:ph type="title"/>
          </p:nvPr>
        </p:nvSpPr>
        <p:spPr>
          <a:xfrm>
            <a:off x="358775" y="314903"/>
            <a:ext cx="7847013" cy="863600"/>
          </a:xfrm>
          <a:solidFill>
            <a:srgbClr val="66FFFF"/>
          </a:solidFill>
        </p:spPr>
        <p:txBody>
          <a:bodyPr/>
          <a:lstStyle/>
          <a:p>
            <a:pPr eaLnBrk="1" hangingPunct="1"/>
            <a:r>
              <a:rPr lang="en-US" altLang="zh-CN" sz="3200" smtClean="0">
                <a:ea typeface="SimSun" panose="02010600030101010101" pitchFamily="2" charset="-122"/>
              </a:rPr>
              <a:t>Step 3b:Truth table – remaining  bits</a:t>
            </a:r>
            <a:endParaRPr lang="en-GB" altLang="en-US" sz="3200" smtClean="0"/>
          </a:p>
        </p:txBody>
      </p:sp>
      <p:sp>
        <p:nvSpPr>
          <p:cNvPr id="5" name="Rounded Rectangle 4"/>
          <p:cNvSpPr/>
          <p:nvPr/>
        </p:nvSpPr>
        <p:spPr>
          <a:xfrm>
            <a:off x="2154238" y="1625600"/>
            <a:ext cx="1595830" cy="2735263"/>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a:solidFill>
                <a:srgbClr val="FFFFFF"/>
              </a:solidFill>
            </a:endParaRPr>
          </a:p>
        </p:txBody>
      </p:sp>
      <p:sp>
        <p:nvSpPr>
          <p:cNvPr id="2" name="Rounded Rectangle 1"/>
          <p:cNvSpPr/>
          <p:nvPr/>
        </p:nvSpPr>
        <p:spPr>
          <a:xfrm>
            <a:off x="698643" y="1625600"/>
            <a:ext cx="1438382" cy="2735263"/>
          </a:xfrm>
          <a:prstGeom prst="round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a:solidFill>
                <a:srgbClr val="FFFFFF"/>
              </a:solidFill>
            </a:endParaRPr>
          </a:p>
        </p:txBody>
      </p:sp>
      <p:cxnSp>
        <p:nvCxnSpPr>
          <p:cNvPr id="6" name="Straight Arrow Connector 5"/>
          <p:cNvCxnSpPr/>
          <p:nvPr/>
        </p:nvCxnSpPr>
        <p:spPr>
          <a:xfrm flipH="1" flipV="1">
            <a:off x="1294545" y="4360865"/>
            <a:ext cx="571200" cy="201899"/>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5063" name="TextBox 6"/>
          <p:cNvSpPr txBox="1">
            <a:spLocks noChangeArrowheads="1"/>
          </p:cNvSpPr>
          <p:nvPr/>
        </p:nvSpPr>
        <p:spPr bwMode="auto">
          <a:xfrm>
            <a:off x="1692275" y="4483100"/>
            <a:ext cx="7326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800">
                <a:solidFill>
                  <a:srgbClr val="000000"/>
                </a:solidFill>
              </a:rPr>
              <a:t>All bits same - 74LS688 will activate when bits appear on address bus</a:t>
            </a:r>
            <a:endParaRPr lang="en-SG" altLang="en-US" sz="1800">
              <a:solidFill>
                <a:srgbClr val="000000"/>
              </a:solidFill>
            </a:endParaRPr>
          </a:p>
        </p:txBody>
      </p:sp>
      <p:sp>
        <p:nvSpPr>
          <p:cNvPr id="4" name="Right Arrow 3"/>
          <p:cNvSpPr/>
          <p:nvPr/>
        </p:nvSpPr>
        <p:spPr>
          <a:xfrm>
            <a:off x="989013" y="5525548"/>
            <a:ext cx="1927225" cy="785813"/>
          </a:xfrm>
          <a:prstGeom prst="rightArrow">
            <a:avLst>
              <a:gd name="adj1" fmla="val 79785"/>
              <a:gd name="adj2" fmla="val 3732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sz="1400" dirty="0">
              <a:solidFill>
                <a:srgbClr val="000000">
                  <a:lumMod val="65000"/>
                  <a:lumOff val="35000"/>
                </a:srgbClr>
              </a:solidFill>
            </a:endParaRPr>
          </a:p>
        </p:txBody>
      </p:sp>
      <p:sp>
        <p:nvSpPr>
          <p:cNvPr id="7" name="Bent Arrow 6"/>
          <p:cNvSpPr/>
          <p:nvPr/>
        </p:nvSpPr>
        <p:spPr>
          <a:xfrm rot="10800000" flipH="1">
            <a:off x="1187450" y="4483098"/>
            <a:ext cx="1655763" cy="1046164"/>
          </a:xfrm>
          <a:prstGeom prst="bentArrow">
            <a:avLst>
              <a:gd name="adj1" fmla="val 42382"/>
              <a:gd name="adj2" fmla="val 25579"/>
              <a:gd name="adj3" fmla="val 25000"/>
              <a:gd name="adj4" fmla="val 4838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dirty="0">
              <a:solidFill>
                <a:srgbClr val="000000"/>
              </a:solidFill>
            </a:endParaRPr>
          </a:p>
        </p:txBody>
      </p:sp>
      <p:sp>
        <p:nvSpPr>
          <p:cNvPr id="10" name="TextBox 9"/>
          <p:cNvSpPr txBox="1">
            <a:spLocks noChangeArrowheads="1"/>
          </p:cNvSpPr>
          <p:nvPr/>
        </p:nvSpPr>
        <p:spPr bwMode="auto">
          <a:xfrm>
            <a:off x="201573" y="5300484"/>
            <a:ext cx="97912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800" dirty="0">
                <a:solidFill>
                  <a:srgbClr val="000000"/>
                </a:solidFill>
              </a:rPr>
              <a:t>Set once</a:t>
            </a:r>
          </a:p>
          <a:p>
            <a:pPr eaLnBrk="1" hangingPunct="1">
              <a:spcBef>
                <a:spcPct val="0"/>
              </a:spcBef>
              <a:buFontTx/>
              <a:buNone/>
            </a:pPr>
            <a:r>
              <a:rPr lang="en-GB" altLang="en-US" sz="1800" dirty="0">
                <a:solidFill>
                  <a:srgbClr val="000000"/>
                </a:solidFill>
              </a:rPr>
              <a:t>DIP switch</a:t>
            </a:r>
            <a:endParaRPr lang="en-SG" altLang="en-US" sz="1800" dirty="0">
              <a:solidFill>
                <a:srgbClr val="000000"/>
              </a:solidFill>
            </a:endParaRPr>
          </a:p>
        </p:txBody>
      </p:sp>
      <p:sp>
        <p:nvSpPr>
          <p:cNvPr id="11" name="TextBox 10"/>
          <p:cNvSpPr txBox="1">
            <a:spLocks noChangeArrowheads="1"/>
          </p:cNvSpPr>
          <p:nvPr/>
        </p:nvSpPr>
        <p:spPr bwMode="auto">
          <a:xfrm>
            <a:off x="4828849" y="5525548"/>
            <a:ext cx="3591689" cy="92333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800" dirty="0">
                <a:solidFill>
                  <a:srgbClr val="000000"/>
                </a:solidFill>
              </a:rPr>
              <a:t>When address bus data matches</a:t>
            </a:r>
          </a:p>
          <a:p>
            <a:pPr eaLnBrk="1" hangingPunct="1">
              <a:spcBef>
                <a:spcPct val="0"/>
              </a:spcBef>
              <a:buFontTx/>
              <a:buNone/>
            </a:pPr>
            <a:r>
              <a:rPr lang="en-GB" altLang="en-US" sz="1800" dirty="0">
                <a:solidFill>
                  <a:srgbClr val="000000"/>
                </a:solidFill>
              </a:rPr>
              <a:t>the DIP switch settings</a:t>
            </a:r>
            <a:r>
              <a:rPr lang="en-GB" altLang="en-US" sz="1800" dirty="0" smtClean="0">
                <a:solidFill>
                  <a:srgbClr val="000000"/>
                </a:solidFill>
              </a:rPr>
              <a:t>, pin 6 </a:t>
            </a:r>
            <a:r>
              <a:rPr lang="en-GB" altLang="en-US" sz="1800" dirty="0">
                <a:solidFill>
                  <a:srgbClr val="000000"/>
                </a:solidFill>
              </a:rPr>
              <a:t>will </a:t>
            </a:r>
            <a:endParaRPr lang="en-GB" altLang="en-US" sz="1800" dirty="0" smtClean="0">
              <a:solidFill>
                <a:srgbClr val="000000"/>
              </a:solidFill>
            </a:endParaRPr>
          </a:p>
          <a:p>
            <a:pPr eaLnBrk="1" hangingPunct="1">
              <a:spcBef>
                <a:spcPct val="0"/>
              </a:spcBef>
              <a:buFontTx/>
              <a:buNone/>
            </a:pPr>
            <a:r>
              <a:rPr lang="en-GB" altLang="en-US" sz="1800" dirty="0" smtClean="0">
                <a:solidFill>
                  <a:srgbClr val="000000"/>
                </a:solidFill>
              </a:rPr>
              <a:t>Go high! </a:t>
            </a:r>
            <a:endParaRPr lang="en-SG" altLang="en-US" sz="1800" dirty="0">
              <a:solidFill>
                <a:srgbClr val="000000"/>
              </a:solidFill>
            </a:endParaRPr>
          </a:p>
        </p:txBody>
      </p:sp>
      <p:pic>
        <p:nvPicPr>
          <p:cNvPr id="15" name="Picture 14"/>
          <p:cNvPicPr>
            <a:picLocks noChangeAspect="1"/>
          </p:cNvPicPr>
          <p:nvPr/>
        </p:nvPicPr>
        <p:blipFill>
          <a:blip r:embed="rId7"/>
          <a:stretch>
            <a:fillRect/>
          </a:stretch>
        </p:blipFill>
        <p:spPr>
          <a:xfrm>
            <a:off x="2916238" y="4850322"/>
            <a:ext cx="1865841" cy="1993900"/>
          </a:xfrm>
          <a:prstGeom prst="rect">
            <a:avLst/>
          </a:prstGeom>
        </p:spPr>
      </p:pic>
      <p:cxnSp>
        <p:nvCxnSpPr>
          <p:cNvPr id="13" name="Straight Arrow Connector 12"/>
          <p:cNvCxnSpPr/>
          <p:nvPr/>
        </p:nvCxnSpPr>
        <p:spPr>
          <a:xfrm>
            <a:off x="2137025" y="6448878"/>
            <a:ext cx="77921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1539496" y="6264212"/>
            <a:ext cx="659155" cy="369332"/>
          </a:xfrm>
          <a:prstGeom prst="rect">
            <a:avLst/>
          </a:prstGeom>
          <a:noFill/>
        </p:spPr>
        <p:txBody>
          <a:bodyPr wrap="none" rtlCol="0">
            <a:spAutoFit/>
          </a:bodyPr>
          <a:lstStyle/>
          <a:p>
            <a:r>
              <a:rPr lang="en-SG" dirty="0" smtClean="0"/>
              <a:t>High</a:t>
            </a:r>
            <a:endParaRPr lang="en-SG" dirty="0"/>
          </a:p>
        </p:txBody>
      </p:sp>
      <p:sp>
        <p:nvSpPr>
          <p:cNvPr id="9" name="Rectangle 8"/>
          <p:cNvSpPr/>
          <p:nvPr/>
        </p:nvSpPr>
        <p:spPr>
          <a:xfrm>
            <a:off x="3851564" y="5828145"/>
            <a:ext cx="822036" cy="138546"/>
          </a:xfrm>
          <a:prstGeom prst="rect">
            <a:avLst/>
          </a:prstGeom>
          <a:solidFill>
            <a:srgbClr val="FFFF00">
              <a:alpha val="26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699"/>
    </mc:Choice>
    <mc:Fallback xmlns="">
      <p:transition spd="slow" advTm="27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2"/>
                </p:tgtEl>
              </p:cMediaNode>
            </p:audio>
          </p:childTnLst>
        </p:cTn>
      </p:par>
    </p:tnLst>
    <p:bldLst>
      <p:bldP spid="4" grpId="0" animBg="1"/>
      <p:bldP spid="10" grpId="0"/>
      <p:bldP spid="11"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6"/>
          <a:stretch>
            <a:fillRect/>
          </a:stretch>
        </p:blipFill>
        <p:spPr>
          <a:xfrm>
            <a:off x="0" y="1124608"/>
            <a:ext cx="9463020" cy="4529958"/>
          </a:xfrm>
          <a:prstGeom prst="rect">
            <a:avLst/>
          </a:prstGeom>
        </p:spPr>
      </p:pic>
      <p:sp>
        <p:nvSpPr>
          <p:cNvPr id="46082" name="Rectangle 2"/>
          <p:cNvSpPr>
            <a:spLocks noGrp="1" noChangeArrowheads="1"/>
          </p:cNvSpPr>
          <p:nvPr>
            <p:ph type="title"/>
          </p:nvPr>
        </p:nvSpPr>
        <p:spPr>
          <a:xfrm>
            <a:off x="457200" y="274638"/>
            <a:ext cx="8229600" cy="633412"/>
          </a:xfrm>
        </p:spPr>
        <p:txBody>
          <a:bodyPr/>
          <a:lstStyle/>
          <a:p>
            <a:pPr eaLnBrk="1" hangingPunct="1"/>
            <a:r>
              <a:rPr lang="en-US" altLang="zh-CN" sz="4000" smtClean="0">
                <a:ea typeface="SimSun" panose="02010600030101010101" pitchFamily="2" charset="-122"/>
              </a:rPr>
              <a:t>Step 4: Circuit</a:t>
            </a:r>
            <a:endParaRPr lang="en-GB" altLang="en-US" sz="4000" smtClean="0"/>
          </a:p>
        </p:txBody>
      </p:sp>
      <p:sp>
        <p:nvSpPr>
          <p:cNvPr id="2" name="Rectangle 1"/>
          <p:cNvSpPr/>
          <p:nvPr/>
        </p:nvSpPr>
        <p:spPr>
          <a:xfrm>
            <a:off x="110836" y="1856509"/>
            <a:ext cx="346364" cy="692727"/>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p:cNvSpPr/>
          <p:nvPr/>
        </p:nvSpPr>
        <p:spPr>
          <a:xfrm>
            <a:off x="143163" y="2849420"/>
            <a:ext cx="314037" cy="577272"/>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Elbow Connector 5"/>
          <p:cNvCxnSpPr/>
          <p:nvPr/>
        </p:nvCxnSpPr>
        <p:spPr>
          <a:xfrm>
            <a:off x="2087418" y="3260436"/>
            <a:ext cx="923637" cy="748146"/>
          </a:xfrm>
          <a:prstGeom prst="bentConnector3">
            <a:avLst>
              <a:gd name="adj1" fmla="val 32000"/>
            </a:avLst>
          </a:prstGeom>
          <a:ln w="34925"/>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64509" y="2623127"/>
            <a:ext cx="360218" cy="655782"/>
          </a:xfrm>
          <a:prstGeom prst="ellipse">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3971636" y="2475346"/>
            <a:ext cx="378691" cy="1699490"/>
          </a:xfrm>
          <a:prstGeom prst="ellipse">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550"/>
    </mc:Choice>
    <mc:Fallback xmlns="">
      <p:transition spd="slow" advTm="32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9"/>
                </p:tgtEl>
              </p:cMediaNode>
            </p:audio>
          </p:childTnLst>
        </p:cTn>
      </p:par>
    </p:tnLst>
    <p:bldLst>
      <p:bldP spid="2" grpId="0" animBg="1"/>
      <p:bldP spid="5" grpId="0" animBg="1"/>
      <p:bldP spid="8"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icture 219"/>
          <p:cNvPicPr>
            <a:picLocks noChangeAspect="1"/>
          </p:cNvPicPr>
          <p:nvPr/>
        </p:nvPicPr>
        <p:blipFill>
          <a:blip r:embed="rId6"/>
          <a:stretch>
            <a:fillRect/>
          </a:stretch>
        </p:blipFill>
        <p:spPr>
          <a:xfrm>
            <a:off x="0" y="1318802"/>
            <a:ext cx="9463020" cy="4529958"/>
          </a:xfrm>
          <a:prstGeom prst="rect">
            <a:avLst/>
          </a:prstGeom>
        </p:spPr>
      </p:pic>
      <p:sp>
        <p:nvSpPr>
          <p:cNvPr id="47106" name="Rectangle 2"/>
          <p:cNvSpPr>
            <a:spLocks noGrp="1" noChangeArrowheads="1"/>
          </p:cNvSpPr>
          <p:nvPr>
            <p:ph type="title"/>
          </p:nvPr>
        </p:nvSpPr>
        <p:spPr>
          <a:xfrm>
            <a:off x="193675" y="71438"/>
            <a:ext cx="8128000" cy="633412"/>
          </a:xfrm>
        </p:spPr>
        <p:txBody>
          <a:bodyPr/>
          <a:lstStyle/>
          <a:p>
            <a:pPr eaLnBrk="1" hangingPunct="1"/>
            <a:r>
              <a:rPr lang="en-US" altLang="zh-CN" sz="3200" smtClean="0">
                <a:ea typeface="SimSun" panose="02010600030101010101" pitchFamily="2" charset="-122"/>
              </a:rPr>
              <a:t>Trying out the circuit – </a:t>
            </a:r>
            <a:r>
              <a:rPr lang="en-US" altLang="zh-CN" sz="3200" i="1" smtClean="0">
                <a:ea typeface="SimSun" panose="02010600030101010101" pitchFamily="2" charset="-122"/>
              </a:rPr>
              <a:t>click</a:t>
            </a:r>
            <a:r>
              <a:rPr lang="en-US" altLang="zh-CN" sz="3200" smtClean="0">
                <a:ea typeface="SimSun" panose="02010600030101010101" pitchFamily="2" charset="-122"/>
              </a:rPr>
              <a:t> for animation</a:t>
            </a:r>
            <a:endParaRPr lang="en-GB" altLang="en-US" sz="3200" smtClean="0"/>
          </a:p>
        </p:txBody>
      </p:sp>
      <p:sp>
        <p:nvSpPr>
          <p:cNvPr id="3" name="TextBox 2"/>
          <p:cNvSpPr txBox="1">
            <a:spLocks noChangeArrowheads="1"/>
          </p:cNvSpPr>
          <p:nvPr/>
        </p:nvSpPr>
        <p:spPr bwMode="auto">
          <a:xfrm>
            <a:off x="595313" y="588963"/>
            <a:ext cx="68233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SG" altLang="en-US" sz="1800" b="1" i="1" dirty="0">
                <a:solidFill>
                  <a:srgbClr val="FF0000"/>
                </a:solidFill>
              </a:rPr>
              <a:t>Let’s test the circuit out – e.g. </a:t>
            </a:r>
            <a:r>
              <a:rPr lang="en-SG" altLang="en-US" sz="1800" b="1" i="1" dirty="0" smtClean="0">
                <a:solidFill>
                  <a:srgbClr val="FF0000"/>
                </a:solidFill>
              </a:rPr>
              <a:t>9400 </a:t>
            </a:r>
            <a:r>
              <a:rPr lang="en-SG" altLang="en-US" sz="1800" b="1" i="1" dirty="0">
                <a:solidFill>
                  <a:srgbClr val="FF0000"/>
                </a:solidFill>
              </a:rPr>
              <a:t>is output on address bus</a:t>
            </a:r>
          </a:p>
        </p:txBody>
      </p:sp>
      <p:sp>
        <p:nvSpPr>
          <p:cNvPr id="206" name="TextBox 205"/>
          <p:cNvSpPr txBox="1">
            <a:spLocks noChangeArrowheads="1"/>
          </p:cNvSpPr>
          <p:nvPr/>
        </p:nvSpPr>
        <p:spPr bwMode="auto">
          <a:xfrm>
            <a:off x="747713" y="1209675"/>
            <a:ext cx="24288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SG" altLang="en-US" b="1" i="1" dirty="0" smtClean="0">
                <a:solidFill>
                  <a:srgbClr val="00B050"/>
                </a:solidFill>
              </a:rPr>
              <a:t>10</a:t>
            </a:r>
            <a:r>
              <a:rPr lang="en-SG" altLang="en-US" b="1" i="1" dirty="0" smtClean="0">
                <a:solidFill>
                  <a:srgbClr val="00B0F0"/>
                </a:solidFill>
              </a:rPr>
              <a:t>0</a:t>
            </a:r>
            <a:r>
              <a:rPr lang="en-SG" altLang="en-US" b="1" i="1" dirty="0" smtClean="0">
                <a:solidFill>
                  <a:srgbClr val="05C5F9"/>
                </a:solidFill>
              </a:rPr>
              <a:t>1 </a:t>
            </a:r>
            <a:r>
              <a:rPr lang="en-SG" altLang="en-US" b="1" i="1" dirty="0">
                <a:solidFill>
                  <a:srgbClr val="00B0F0"/>
                </a:solidFill>
              </a:rPr>
              <a:t>0</a:t>
            </a:r>
            <a:r>
              <a:rPr lang="en-SG" altLang="en-US" b="1" i="1" dirty="0" smtClean="0">
                <a:solidFill>
                  <a:srgbClr val="7F7F7F"/>
                </a:solidFill>
              </a:rPr>
              <a:t>100 </a:t>
            </a:r>
            <a:r>
              <a:rPr lang="en-SG" altLang="en-US" b="1" i="1" dirty="0">
                <a:solidFill>
                  <a:srgbClr val="7F7F7F"/>
                </a:solidFill>
              </a:rPr>
              <a:t>0000 0000</a:t>
            </a:r>
          </a:p>
        </p:txBody>
      </p:sp>
      <p:sp>
        <p:nvSpPr>
          <p:cNvPr id="4" name="Oval 3"/>
          <p:cNvSpPr/>
          <p:nvPr/>
        </p:nvSpPr>
        <p:spPr>
          <a:xfrm>
            <a:off x="79321" y="1973263"/>
            <a:ext cx="347717" cy="97631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a:solidFill>
                <a:srgbClr val="FFFFFF"/>
              </a:solidFill>
            </a:endParaRPr>
          </a:p>
        </p:txBody>
      </p:sp>
      <p:cxnSp>
        <p:nvCxnSpPr>
          <p:cNvPr id="6" name="Straight Arrow Connector 5"/>
          <p:cNvCxnSpPr>
            <a:endCxn id="4" idx="0"/>
          </p:cNvCxnSpPr>
          <p:nvPr/>
        </p:nvCxnSpPr>
        <p:spPr>
          <a:xfrm flipH="1">
            <a:off x="253180" y="1431925"/>
            <a:ext cx="477018" cy="541338"/>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8" name="Oval 217"/>
          <p:cNvSpPr/>
          <p:nvPr/>
        </p:nvSpPr>
        <p:spPr>
          <a:xfrm>
            <a:off x="253179" y="3136080"/>
            <a:ext cx="261827" cy="48815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a:solidFill>
                <a:srgbClr val="FFFFFF"/>
              </a:solidFill>
            </a:endParaRPr>
          </a:p>
        </p:txBody>
      </p:sp>
      <p:sp>
        <p:nvSpPr>
          <p:cNvPr id="15" name="Right Arrow 14"/>
          <p:cNvSpPr/>
          <p:nvPr/>
        </p:nvSpPr>
        <p:spPr>
          <a:xfrm>
            <a:off x="1401760" y="3301437"/>
            <a:ext cx="972372" cy="322799"/>
          </a:xfrm>
          <a:prstGeom prst="rightArrow">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a:solidFill>
                <a:srgbClr val="FFFFFF"/>
              </a:solidFill>
            </a:endParaRPr>
          </a:p>
        </p:txBody>
      </p:sp>
      <p:sp>
        <p:nvSpPr>
          <p:cNvPr id="16" name="Oval 15"/>
          <p:cNvSpPr/>
          <p:nvPr/>
        </p:nvSpPr>
        <p:spPr>
          <a:xfrm>
            <a:off x="2286164" y="2672940"/>
            <a:ext cx="466725" cy="86897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a:solidFill>
                <a:srgbClr val="FFFFFF"/>
              </a:solidFill>
            </a:endParaRPr>
          </a:p>
        </p:txBody>
      </p:sp>
      <p:cxnSp>
        <p:nvCxnSpPr>
          <p:cNvPr id="222" name="Straight Arrow Connector 221"/>
          <p:cNvCxnSpPr/>
          <p:nvPr/>
        </p:nvCxnSpPr>
        <p:spPr>
          <a:xfrm>
            <a:off x="298889" y="2939064"/>
            <a:ext cx="1034611" cy="506989"/>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517853" y="3433149"/>
            <a:ext cx="711857" cy="12904"/>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6" idx="1"/>
          </p:cNvCxnSpPr>
          <p:nvPr/>
        </p:nvCxnSpPr>
        <p:spPr>
          <a:xfrm>
            <a:off x="1376363" y="1463675"/>
            <a:ext cx="978151" cy="1336524"/>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flipV="1">
            <a:off x="3806456" y="2600278"/>
            <a:ext cx="3472368" cy="716464"/>
          </a:xfrm>
          <a:prstGeom prst="bentConnector3">
            <a:avLst>
              <a:gd name="adj1" fmla="val 100013"/>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p:cNvSpPr txBox="1">
            <a:spLocks noChangeArrowheads="1"/>
          </p:cNvSpPr>
          <p:nvPr/>
        </p:nvSpPr>
        <p:spPr bwMode="auto">
          <a:xfrm>
            <a:off x="98425" y="5934075"/>
            <a:ext cx="374339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SG" altLang="en-US" sz="1800" i="1" dirty="0">
                <a:solidFill>
                  <a:srgbClr val="00B050"/>
                </a:solidFill>
                <a:latin typeface="Times New Roman" panose="02020603050405020304" pitchFamily="18" charset="0"/>
              </a:rPr>
              <a:t>CPU o/p on address lines </a:t>
            </a:r>
            <a:r>
              <a:rPr lang="en-SG" altLang="en-US" sz="1800" i="1" dirty="0" smtClean="0">
                <a:solidFill>
                  <a:srgbClr val="00B050"/>
                </a:solidFill>
                <a:latin typeface="Times New Roman" panose="02020603050405020304" pitchFamily="18" charset="0"/>
              </a:rPr>
              <a:t>A15-14 </a:t>
            </a:r>
            <a:r>
              <a:rPr lang="en-SG" altLang="en-US" sz="1800" i="1" dirty="0">
                <a:solidFill>
                  <a:srgbClr val="00B050"/>
                </a:solidFill>
                <a:latin typeface="Times New Roman" panose="02020603050405020304" pitchFamily="18" charset="0"/>
              </a:rPr>
              <a:t>– </a:t>
            </a:r>
            <a:r>
              <a:rPr lang="en-SG" altLang="en-US" sz="1800" i="1" dirty="0" smtClean="0">
                <a:solidFill>
                  <a:srgbClr val="00B050"/>
                </a:solidFill>
                <a:latin typeface="Times New Roman" panose="02020603050405020304" pitchFamily="18" charset="0"/>
              </a:rPr>
              <a:t>10</a:t>
            </a:r>
            <a:endParaRPr lang="en-SG" altLang="en-US" sz="1800" i="1" dirty="0">
              <a:solidFill>
                <a:srgbClr val="00B050"/>
              </a:solidFill>
              <a:latin typeface="Times New Roman" panose="02020603050405020304" pitchFamily="18" charset="0"/>
            </a:endParaRPr>
          </a:p>
          <a:p>
            <a:pPr eaLnBrk="1" hangingPunct="1">
              <a:spcBef>
                <a:spcPct val="0"/>
              </a:spcBef>
              <a:buFontTx/>
              <a:buNone/>
            </a:pPr>
            <a:r>
              <a:rPr lang="en-SG" altLang="en-US" sz="1800" i="1" dirty="0">
                <a:solidFill>
                  <a:srgbClr val="00B050"/>
                </a:solidFill>
                <a:latin typeface="Times New Roman" panose="02020603050405020304" pitchFamily="18" charset="0"/>
              </a:rPr>
              <a:t>Bit pattern </a:t>
            </a:r>
            <a:r>
              <a:rPr lang="en-SG" altLang="en-US" sz="1800" i="1" dirty="0" smtClean="0">
                <a:solidFill>
                  <a:srgbClr val="00B050"/>
                </a:solidFill>
                <a:latin typeface="Times New Roman" panose="02020603050405020304" pitchFamily="18" charset="0"/>
              </a:rPr>
              <a:t>10 </a:t>
            </a:r>
            <a:r>
              <a:rPr lang="en-SG" altLang="en-US" sz="1800" i="1" dirty="0">
                <a:solidFill>
                  <a:srgbClr val="00B050"/>
                </a:solidFill>
                <a:latin typeface="Times New Roman" panose="02020603050405020304" pitchFamily="18" charset="0"/>
              </a:rPr>
              <a:t>is set on </a:t>
            </a:r>
            <a:r>
              <a:rPr lang="en-SG" altLang="en-US" sz="1800" i="1" dirty="0" smtClean="0">
                <a:solidFill>
                  <a:srgbClr val="00B050"/>
                </a:solidFill>
                <a:latin typeface="Times New Roman" panose="02020603050405020304" pitchFamily="18" charset="0"/>
              </a:rPr>
              <a:t>B </a:t>
            </a:r>
            <a:r>
              <a:rPr lang="en-SG" altLang="en-US" sz="1800" i="1" dirty="0">
                <a:solidFill>
                  <a:srgbClr val="00B050"/>
                </a:solidFill>
                <a:latin typeface="Times New Roman" panose="02020603050405020304" pitchFamily="18" charset="0"/>
              </a:rPr>
              <a:t>inputs</a:t>
            </a:r>
          </a:p>
          <a:p>
            <a:pPr eaLnBrk="1" hangingPunct="1">
              <a:spcBef>
                <a:spcPct val="0"/>
              </a:spcBef>
              <a:buFontTx/>
              <a:buNone/>
            </a:pPr>
            <a:r>
              <a:rPr lang="en-SG" altLang="en-US" sz="1800" i="1" dirty="0">
                <a:solidFill>
                  <a:srgbClr val="00B050"/>
                </a:solidFill>
                <a:latin typeface="Times New Roman" panose="02020603050405020304" pitchFamily="18" charset="0"/>
              </a:rPr>
              <a:t>The </a:t>
            </a:r>
            <a:r>
              <a:rPr lang="en-SG" altLang="en-US" sz="1800" i="1" dirty="0" smtClean="0">
                <a:solidFill>
                  <a:srgbClr val="00B050"/>
                </a:solidFill>
                <a:latin typeface="Times New Roman" panose="02020603050405020304" pitchFamily="18" charset="0"/>
              </a:rPr>
              <a:t>A=Bo </a:t>
            </a:r>
            <a:r>
              <a:rPr lang="en-SG" altLang="en-US" sz="1800" i="1" dirty="0">
                <a:solidFill>
                  <a:srgbClr val="00B050"/>
                </a:solidFill>
                <a:latin typeface="Times New Roman" panose="02020603050405020304" pitchFamily="18" charset="0"/>
              </a:rPr>
              <a:t>pin will go </a:t>
            </a:r>
            <a:r>
              <a:rPr lang="en-SG" altLang="en-US" sz="1800" i="1" dirty="0" smtClean="0">
                <a:solidFill>
                  <a:srgbClr val="00B050"/>
                </a:solidFill>
                <a:latin typeface="Times New Roman" panose="02020603050405020304" pitchFamily="18" charset="0"/>
              </a:rPr>
              <a:t>high</a:t>
            </a:r>
            <a:endParaRPr lang="en-SG" altLang="en-US" sz="1800" i="1" dirty="0">
              <a:solidFill>
                <a:srgbClr val="00B050"/>
              </a:solidFill>
              <a:latin typeface="Times New Roman" panose="02020603050405020304" pitchFamily="18" charset="0"/>
            </a:endParaRPr>
          </a:p>
        </p:txBody>
      </p:sp>
      <p:sp>
        <p:nvSpPr>
          <p:cNvPr id="239" name="TextBox 238"/>
          <p:cNvSpPr txBox="1">
            <a:spLocks noChangeArrowheads="1"/>
          </p:cNvSpPr>
          <p:nvPr/>
        </p:nvSpPr>
        <p:spPr bwMode="auto">
          <a:xfrm>
            <a:off x="2255838" y="1665288"/>
            <a:ext cx="218598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SG" altLang="en-US" sz="1800" i="1" dirty="0">
                <a:solidFill>
                  <a:srgbClr val="00B0F0"/>
                </a:solidFill>
                <a:latin typeface="Times New Roman" panose="02020603050405020304" pitchFamily="18" charset="0"/>
              </a:rPr>
              <a:t>CPU o/p on address lines </a:t>
            </a:r>
            <a:r>
              <a:rPr lang="en-SG" altLang="en-US" sz="1800" i="1" dirty="0" smtClean="0">
                <a:solidFill>
                  <a:srgbClr val="00B0F0"/>
                </a:solidFill>
                <a:latin typeface="Times New Roman" panose="02020603050405020304" pitchFamily="18" charset="0"/>
              </a:rPr>
              <a:t>A13-11 </a:t>
            </a:r>
            <a:r>
              <a:rPr lang="en-SG" altLang="en-US" sz="1800" i="1" dirty="0">
                <a:solidFill>
                  <a:srgbClr val="00B0F0"/>
                </a:solidFill>
                <a:latin typeface="Times New Roman" panose="02020603050405020304" pitchFamily="18" charset="0"/>
              </a:rPr>
              <a:t>– 010</a:t>
            </a:r>
          </a:p>
          <a:p>
            <a:pPr eaLnBrk="1" hangingPunct="1">
              <a:spcBef>
                <a:spcPct val="0"/>
              </a:spcBef>
              <a:buFontTx/>
              <a:buNone/>
            </a:pPr>
            <a:r>
              <a:rPr lang="en-SG" altLang="en-US" sz="1800" i="1" dirty="0">
                <a:solidFill>
                  <a:srgbClr val="00B0F0"/>
                </a:solidFill>
                <a:latin typeface="Times New Roman" panose="02020603050405020304" pitchFamily="18" charset="0"/>
              </a:rPr>
              <a:t>This sets CS2 to low</a:t>
            </a:r>
          </a:p>
        </p:txBody>
      </p:sp>
      <p:sp>
        <p:nvSpPr>
          <p:cNvPr id="240" name="TextBox 239"/>
          <p:cNvSpPr txBox="1">
            <a:spLocks noChangeArrowheads="1"/>
          </p:cNvSpPr>
          <p:nvPr/>
        </p:nvSpPr>
        <p:spPr bwMode="auto">
          <a:xfrm>
            <a:off x="6411913" y="817563"/>
            <a:ext cx="2840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SG" altLang="en-US" i="1" dirty="0">
                <a:solidFill>
                  <a:srgbClr val="7F7F7F"/>
                </a:solidFill>
                <a:latin typeface="Times New Roman" panose="02020603050405020304" pitchFamily="18" charset="0"/>
              </a:rPr>
              <a:t>RAM3 selected and location </a:t>
            </a:r>
            <a:r>
              <a:rPr lang="en-SG" altLang="en-US" i="1" dirty="0" smtClean="0">
                <a:solidFill>
                  <a:srgbClr val="7F7F7F"/>
                </a:solidFill>
                <a:latin typeface="Times New Roman" panose="02020603050405020304" pitchFamily="18" charset="0"/>
              </a:rPr>
              <a:t>9400H  </a:t>
            </a:r>
            <a:r>
              <a:rPr lang="en-SG" altLang="en-US" i="1" dirty="0">
                <a:solidFill>
                  <a:srgbClr val="7F7F7F"/>
                </a:solidFill>
                <a:latin typeface="Times New Roman" panose="02020603050405020304" pitchFamily="18" charset="0"/>
              </a:rPr>
              <a:t>accessed in chip</a:t>
            </a:r>
          </a:p>
        </p:txBody>
      </p:sp>
      <p:cxnSp>
        <p:nvCxnSpPr>
          <p:cNvPr id="32" name="Straight Arrow Connector 31"/>
          <p:cNvCxnSpPr>
            <a:stCxn id="240" idx="1"/>
            <a:endCxn id="206" idx="3"/>
          </p:cNvCxnSpPr>
          <p:nvPr/>
        </p:nvCxnSpPr>
        <p:spPr>
          <a:xfrm flipH="1">
            <a:off x="3176583" y="1140619"/>
            <a:ext cx="3235330" cy="253722"/>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203"/>
    </mc:Choice>
    <mc:Fallback xmlns="">
      <p:transition spd="slow" advTm="71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2"/>
                                        </p:tgtEl>
                                        <p:attrNameLst>
                                          <p:attrName>style.visibility</p:attrName>
                                        </p:attrNameLst>
                                      </p:cBhvr>
                                      <p:to>
                                        <p:strVal val="visible"/>
                                      </p:to>
                                    </p:set>
                                    <p:anim calcmode="lin" valueType="num">
                                      <p:cBhvr additive="base">
                                        <p:cTn id="27" dur="500" fill="hold"/>
                                        <p:tgtEl>
                                          <p:spTgt spid="222"/>
                                        </p:tgtEl>
                                        <p:attrNameLst>
                                          <p:attrName>ppt_x</p:attrName>
                                        </p:attrNameLst>
                                      </p:cBhvr>
                                      <p:tavLst>
                                        <p:tav tm="0">
                                          <p:val>
                                            <p:strVal val="#ppt_x"/>
                                          </p:val>
                                        </p:tav>
                                        <p:tav tm="100000">
                                          <p:val>
                                            <p:strVal val="#ppt_x"/>
                                          </p:val>
                                        </p:tav>
                                      </p:tavLst>
                                    </p:anim>
                                    <p:anim calcmode="lin" valueType="num">
                                      <p:cBhvr additive="base">
                                        <p:cTn id="28" dur="500" fill="hold"/>
                                        <p:tgtEl>
                                          <p:spTgt spid="2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23"/>
                                        </p:tgtEl>
                                        <p:attrNameLst>
                                          <p:attrName>style.visibility</p:attrName>
                                        </p:attrNameLst>
                                      </p:cBhvr>
                                      <p:to>
                                        <p:strVal val="visible"/>
                                      </p:to>
                                    </p:set>
                                    <p:anim calcmode="lin" valueType="num">
                                      <p:cBhvr additive="base">
                                        <p:cTn id="31" dur="500" fill="hold"/>
                                        <p:tgtEl>
                                          <p:spTgt spid="223"/>
                                        </p:tgtEl>
                                        <p:attrNameLst>
                                          <p:attrName>ppt_x</p:attrName>
                                        </p:attrNameLst>
                                      </p:cBhvr>
                                      <p:tavLst>
                                        <p:tav tm="0">
                                          <p:val>
                                            <p:strVal val="#ppt_x"/>
                                          </p:val>
                                        </p:tav>
                                        <p:tav tm="100000">
                                          <p:val>
                                            <p:strVal val="#ppt_x"/>
                                          </p:val>
                                        </p:tav>
                                      </p:tavLst>
                                    </p:anim>
                                    <p:anim calcmode="lin" valueType="num">
                                      <p:cBhvr additive="base">
                                        <p:cTn id="32" dur="500" fill="hold"/>
                                        <p:tgtEl>
                                          <p:spTgt spid="2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8"/>
                                        </p:tgtEl>
                                        <p:attrNameLst>
                                          <p:attrName>style.visibility</p:attrName>
                                        </p:attrNameLst>
                                      </p:cBhvr>
                                      <p:to>
                                        <p:strVal val="visible"/>
                                      </p:to>
                                    </p:set>
                                    <p:anim calcmode="lin" valueType="num">
                                      <p:cBhvr additive="base">
                                        <p:cTn id="35" dur="500" fill="hold"/>
                                        <p:tgtEl>
                                          <p:spTgt spid="218"/>
                                        </p:tgtEl>
                                        <p:attrNameLst>
                                          <p:attrName>ppt_x</p:attrName>
                                        </p:attrNameLst>
                                      </p:cBhvr>
                                      <p:tavLst>
                                        <p:tav tm="0">
                                          <p:val>
                                            <p:strVal val="#ppt_x"/>
                                          </p:val>
                                        </p:tav>
                                        <p:tav tm="100000">
                                          <p:val>
                                            <p:strVal val="#ppt_x"/>
                                          </p:val>
                                        </p:tav>
                                      </p:tavLst>
                                    </p:anim>
                                    <p:anim calcmode="lin" valueType="num">
                                      <p:cBhvr additive="base">
                                        <p:cTn id="36"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1" presetClass="entr" presetSubtype="0" fill="hold" grpId="0" nodeType="withEffect">
                                  <p:stCondLst>
                                    <p:cond delay="0"/>
                                  </p:stCondLst>
                                  <p:childTnLst>
                                    <p:set>
                                      <p:cBhvr>
                                        <p:cTn id="44" dur="1" fill="hold">
                                          <p:stCondLst>
                                            <p:cond delay="0"/>
                                          </p:stCondLst>
                                        </p:cTn>
                                        <p:tgtEl>
                                          <p:spTgt spid="23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3" presetClass="entr" presetSubtype="16"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par>
                                <p:cTn id="60" presetID="1" presetClass="entr" presetSubtype="0" fill="hold" grpId="0" nodeType="withEffect">
                                  <p:stCondLst>
                                    <p:cond delay="0"/>
                                  </p:stCondLst>
                                  <p:childTnLst>
                                    <p:set>
                                      <p:cBhvr>
                                        <p:cTn id="61" dur="1" fill="hold">
                                          <p:stCondLst>
                                            <p:cond delay="0"/>
                                          </p:stCondLst>
                                        </p:cTn>
                                        <p:tgtEl>
                                          <p:spTgt spid="239"/>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 presetClass="entr" presetSubtype="0" fill="hold" grpId="0" nodeType="withEffect">
                                  <p:stCondLst>
                                    <p:cond delay="0"/>
                                  </p:stCondLst>
                                  <p:childTnLst>
                                    <p:set>
                                      <p:cBhvr>
                                        <p:cTn id="68"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5"/>
                </p:tgtEl>
              </p:cMediaNode>
            </p:audio>
          </p:childTnLst>
        </p:cTn>
      </p:par>
    </p:tnLst>
    <p:bldLst>
      <p:bldP spid="3" grpId="0"/>
      <p:bldP spid="206" grpId="0"/>
      <p:bldP spid="4" grpId="0" animBg="1"/>
      <p:bldP spid="218" grpId="0" animBg="1"/>
      <p:bldP spid="15" grpId="0" animBg="1"/>
      <p:bldP spid="16" grpId="0" animBg="1"/>
      <p:bldP spid="238" grpId="0"/>
      <p:bldP spid="239" grpId="0"/>
      <p:bldP spid="2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solidFill>
            <a:srgbClr val="66FFFF"/>
          </a:solidFill>
        </p:spPr>
        <p:txBody>
          <a:bodyPr/>
          <a:lstStyle/>
          <a:p>
            <a:pPr eaLnBrk="1" hangingPunct="1"/>
            <a:r>
              <a:rPr lang="en-US" altLang="en-US" b="1" smtClean="0"/>
              <a:t>Input/Output Decoding</a:t>
            </a:r>
            <a:r>
              <a:rPr lang="en-GB" altLang="en-US" smtClean="0"/>
              <a:t> </a:t>
            </a:r>
          </a:p>
        </p:txBody>
      </p:sp>
      <p:sp>
        <p:nvSpPr>
          <p:cNvPr id="17411" name="Rectangle 3"/>
          <p:cNvSpPr>
            <a:spLocks noGrp="1" noChangeArrowheads="1"/>
          </p:cNvSpPr>
          <p:nvPr>
            <p:ph idx="1"/>
          </p:nvPr>
        </p:nvSpPr>
        <p:spPr/>
        <p:txBody>
          <a:bodyPr/>
          <a:lstStyle/>
          <a:p>
            <a:pPr eaLnBrk="1" hangingPunct="1">
              <a:spcBef>
                <a:spcPts val="1200"/>
              </a:spcBef>
              <a:spcAft>
                <a:spcPts val="600"/>
              </a:spcAft>
            </a:pPr>
            <a:r>
              <a:rPr lang="en-US" altLang="zh-CN" dirty="0" smtClean="0"/>
              <a:t>We consider using buffers and latches for interfacing to input/output devices</a:t>
            </a:r>
          </a:p>
          <a:p>
            <a:pPr eaLnBrk="1" hangingPunct="1">
              <a:spcBef>
                <a:spcPts val="1200"/>
              </a:spcBef>
              <a:spcAft>
                <a:spcPts val="600"/>
              </a:spcAft>
            </a:pPr>
            <a:r>
              <a:rPr lang="en-US" altLang="zh-CN" dirty="0" smtClean="0">
                <a:solidFill>
                  <a:srgbClr val="0070C0"/>
                </a:solidFill>
              </a:rPr>
              <a:t>Buffer or latch needs 1 address only</a:t>
            </a:r>
          </a:p>
          <a:p>
            <a:pPr eaLnBrk="1" hangingPunct="1">
              <a:spcBef>
                <a:spcPts val="1200"/>
              </a:spcBef>
              <a:spcAft>
                <a:spcPts val="600"/>
              </a:spcAft>
            </a:pPr>
            <a:r>
              <a:rPr lang="en-US" altLang="en-US" dirty="0" smtClean="0">
                <a:solidFill>
                  <a:srgbClr val="00FF00"/>
                </a:solidFill>
              </a:rPr>
              <a:t>Decode each device exactly</a:t>
            </a:r>
            <a:endParaRPr lang="en-GB" altLang="en-US" dirty="0" smtClean="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968"/>
    </mc:Choice>
    <mc:Fallback xmlns="">
      <p:transition spd="slow" advTm="48968"/>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22" presetClass="entr" presetSubtype="8" fill="hold" nodeType="afterEffect">
                                  <p:stCondLst>
                                    <p:cond delay="0"/>
                                  </p:stCondLst>
                                  <p:childTnLst>
                                    <p:set>
                                      <p:cBhvr>
                                        <p:cTn id="9" dur="1" fill="hold">
                                          <p:stCondLst>
                                            <p:cond delay="0"/>
                                          </p:stCondLst>
                                        </p:cTn>
                                        <p:tgtEl>
                                          <p:spTgt spid="17411">
                                            <p:txEl>
                                              <p:pRg st="0" end="0"/>
                                            </p:txEl>
                                          </p:spTgt>
                                        </p:tgtEl>
                                        <p:attrNameLst>
                                          <p:attrName>style.visibility</p:attrName>
                                        </p:attrNameLst>
                                      </p:cBhvr>
                                      <p:to>
                                        <p:strVal val="visible"/>
                                      </p:to>
                                    </p:set>
                                    <p:animEffect transition="in" filter="wipe(left)">
                                      <p:cBhvr>
                                        <p:cTn id="10" dur="500"/>
                                        <p:tgtEl>
                                          <p:spTgt spid="17411">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7411">
                                            <p:txEl>
                                              <p:pRg st="1" end="1"/>
                                            </p:txEl>
                                          </p:spTgt>
                                        </p:tgtEl>
                                        <p:attrNameLst>
                                          <p:attrName>style.visibility</p:attrName>
                                        </p:attrNameLst>
                                      </p:cBhvr>
                                      <p:to>
                                        <p:strVal val="visible"/>
                                      </p:to>
                                    </p:set>
                                    <p:animEffect transition="in" filter="wipe(left)">
                                      <p:cBhvr>
                                        <p:cTn id="15" dur="500"/>
                                        <p:tgtEl>
                                          <p:spTgt spid="174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411">
                                            <p:txEl>
                                              <p:pRg st="2" end="2"/>
                                            </p:txEl>
                                          </p:spTgt>
                                        </p:tgtEl>
                                        <p:attrNameLst>
                                          <p:attrName>style.visibility</p:attrName>
                                        </p:attrNameLst>
                                      </p:cBhvr>
                                      <p:to>
                                        <p:strVal val="visible"/>
                                      </p:to>
                                    </p:set>
                                    <p:animEffect transition="in" filter="wipe(left)">
                                      <p:cBhvr>
                                        <p:cTn id="20" dur="500"/>
                                        <p:tgtEl>
                                          <p:spTgt spid="17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solidFill>
            <a:srgbClr val="66FFFF"/>
          </a:solidFill>
        </p:spPr>
        <p:txBody>
          <a:bodyPr/>
          <a:lstStyle/>
          <a:p>
            <a:pPr eaLnBrk="1" hangingPunct="1"/>
            <a:r>
              <a:rPr lang="en-US" altLang="zh-CN" smtClean="0"/>
              <a:t>Example</a:t>
            </a:r>
            <a:endParaRPr lang="en-GB" altLang="en-US" smtClean="0"/>
          </a:p>
        </p:txBody>
      </p:sp>
      <p:sp>
        <p:nvSpPr>
          <p:cNvPr id="18435" name="Rectangle 3"/>
          <p:cNvSpPr>
            <a:spLocks noGrp="1" noChangeArrowheads="1"/>
          </p:cNvSpPr>
          <p:nvPr>
            <p:ph idx="1"/>
          </p:nvPr>
        </p:nvSpPr>
        <p:spPr>
          <a:xfrm>
            <a:off x="457200" y="1600200"/>
            <a:ext cx="8686800" cy="4525963"/>
          </a:xfrm>
        </p:spPr>
        <p:txBody>
          <a:bodyPr/>
          <a:lstStyle/>
          <a:p>
            <a:pPr eaLnBrk="1" hangingPunct="1">
              <a:lnSpc>
                <a:spcPct val="90000"/>
              </a:lnSpc>
              <a:spcAft>
                <a:spcPts val="1200"/>
              </a:spcAft>
            </a:pPr>
            <a:r>
              <a:rPr lang="en-US" altLang="en-US" dirty="0" smtClean="0"/>
              <a:t>Design an </a:t>
            </a:r>
            <a:r>
              <a:rPr lang="en-US" altLang="en-US" dirty="0" smtClean="0">
                <a:solidFill>
                  <a:srgbClr val="0070C0"/>
                </a:solidFill>
              </a:rPr>
              <a:t>input port of address 30H </a:t>
            </a:r>
            <a:r>
              <a:rPr lang="en-US" altLang="en-US" dirty="0" smtClean="0"/>
              <a:t>and an </a:t>
            </a:r>
            <a:r>
              <a:rPr lang="en-US" altLang="en-US" dirty="0" smtClean="0">
                <a:solidFill>
                  <a:srgbClr val="0070C0"/>
                </a:solidFill>
              </a:rPr>
              <a:t>output port of address 31H</a:t>
            </a:r>
            <a:endParaRPr lang="en-US" altLang="en-US" dirty="0" smtClean="0"/>
          </a:p>
          <a:p>
            <a:pPr eaLnBrk="1" hangingPunct="1">
              <a:lnSpc>
                <a:spcPct val="90000"/>
              </a:lnSpc>
            </a:pPr>
            <a:r>
              <a:rPr lang="en-US" altLang="en-US" dirty="0" smtClean="0"/>
              <a:t>Truth Table</a:t>
            </a:r>
          </a:p>
          <a:p>
            <a:pPr eaLnBrk="1" hangingPunct="1">
              <a:lnSpc>
                <a:spcPct val="90000"/>
              </a:lnSpc>
              <a:buFontTx/>
              <a:buNone/>
            </a:pPr>
            <a:r>
              <a:rPr lang="en-US" altLang="zh-CN" dirty="0" smtClean="0">
                <a:solidFill>
                  <a:srgbClr val="66FF33"/>
                </a:solidFill>
              </a:rPr>
              <a:t>   </a:t>
            </a:r>
            <a:r>
              <a:rPr lang="en-US" altLang="zh-CN" sz="2400" dirty="0" smtClean="0">
                <a:solidFill>
                  <a:srgbClr val="C00000"/>
                </a:solidFill>
              </a:rPr>
              <a:t> </a:t>
            </a:r>
            <a:r>
              <a:rPr lang="en-US" altLang="en-US" sz="2400" dirty="0" smtClean="0">
                <a:solidFill>
                  <a:srgbClr val="C00000"/>
                </a:solidFill>
              </a:rPr>
              <a:t>A5 A4 A3 </a:t>
            </a:r>
            <a:r>
              <a:rPr lang="en-US" altLang="en-US" sz="2400" dirty="0">
                <a:solidFill>
                  <a:srgbClr val="C00000"/>
                </a:solidFill>
              </a:rPr>
              <a:t> </a:t>
            </a:r>
            <a:r>
              <a:rPr lang="en-US" altLang="en-US" sz="2400" dirty="0" smtClean="0">
                <a:solidFill>
                  <a:srgbClr val="C00000"/>
                </a:solidFill>
              </a:rPr>
              <a:t>       A2 A1 A0</a:t>
            </a:r>
            <a:r>
              <a:rPr lang="en-US" altLang="zh-CN" sz="2400" dirty="0" smtClean="0">
                <a:solidFill>
                  <a:srgbClr val="C00000"/>
                </a:solidFill>
              </a:rPr>
              <a:t>    </a:t>
            </a:r>
          </a:p>
          <a:p>
            <a:pPr eaLnBrk="1" hangingPunct="1">
              <a:lnSpc>
                <a:spcPct val="90000"/>
              </a:lnSpc>
              <a:buFontTx/>
              <a:buNone/>
            </a:pPr>
            <a:r>
              <a:rPr lang="en-US" altLang="en-US" sz="2400" dirty="0" smtClean="0"/>
              <a:t>	</a:t>
            </a:r>
            <a:r>
              <a:rPr lang="en-US" altLang="en-US" sz="2400" dirty="0"/>
              <a:t> 1</a:t>
            </a:r>
            <a:r>
              <a:rPr lang="en-US" altLang="en-US" sz="2400" dirty="0" smtClean="0"/>
              <a:t>  </a:t>
            </a:r>
            <a:r>
              <a:rPr lang="en-US" altLang="zh-CN" sz="2400" dirty="0" smtClean="0"/>
              <a:t>  </a:t>
            </a:r>
            <a:r>
              <a:rPr lang="en-US" altLang="en-US" sz="2400" dirty="0" smtClean="0"/>
              <a:t>1  </a:t>
            </a:r>
            <a:r>
              <a:rPr lang="en-US" altLang="zh-CN" sz="2400" dirty="0" smtClean="0"/>
              <a:t>  </a:t>
            </a:r>
            <a:r>
              <a:rPr lang="en-US" altLang="en-US" sz="2400" dirty="0" smtClean="0"/>
              <a:t>0     </a:t>
            </a:r>
            <a:r>
              <a:rPr lang="en-US" altLang="zh-CN" sz="2400" dirty="0" smtClean="0"/>
              <a:t>      </a:t>
            </a:r>
            <a:r>
              <a:rPr lang="en-US" altLang="en-US" sz="2400" dirty="0" smtClean="0"/>
              <a:t>0   </a:t>
            </a:r>
            <a:r>
              <a:rPr lang="en-US" altLang="zh-CN" sz="2400" dirty="0" smtClean="0"/>
              <a:t> </a:t>
            </a:r>
            <a:r>
              <a:rPr lang="en-US" altLang="en-US" sz="2400" dirty="0" smtClean="0"/>
              <a:t>0  </a:t>
            </a:r>
            <a:r>
              <a:rPr lang="en-US" altLang="zh-CN" sz="2400" dirty="0" smtClean="0"/>
              <a:t> </a:t>
            </a:r>
            <a:r>
              <a:rPr lang="en-US" altLang="en-US" sz="2400" dirty="0" smtClean="0"/>
              <a:t>1</a:t>
            </a:r>
            <a:r>
              <a:rPr lang="en-US" altLang="zh-CN" sz="2400" dirty="0" smtClean="0"/>
              <a:t>         	 </a:t>
            </a:r>
            <a:r>
              <a:rPr lang="en-US" altLang="en-US" sz="2400" dirty="0" smtClean="0"/>
              <a:t>31H (output port)</a:t>
            </a:r>
          </a:p>
          <a:p>
            <a:pPr eaLnBrk="1" hangingPunct="1">
              <a:lnSpc>
                <a:spcPct val="90000"/>
              </a:lnSpc>
              <a:buFont typeface="Arial" panose="020B0604020202020204" pitchFamily="34" charset="0"/>
              <a:buNone/>
            </a:pPr>
            <a:r>
              <a:rPr lang="en-US" altLang="en-US" sz="2400" dirty="0" smtClean="0"/>
              <a:t>	 1  </a:t>
            </a:r>
            <a:r>
              <a:rPr lang="en-US" altLang="zh-CN" sz="2400" dirty="0" smtClean="0"/>
              <a:t>  </a:t>
            </a:r>
            <a:r>
              <a:rPr lang="en-US" altLang="en-US" sz="2400" dirty="0" smtClean="0"/>
              <a:t>1</a:t>
            </a:r>
            <a:r>
              <a:rPr lang="en-US" altLang="zh-CN" sz="2400" dirty="0" smtClean="0"/>
              <a:t>    </a:t>
            </a:r>
            <a:r>
              <a:rPr lang="en-US" altLang="en-US" sz="2400" dirty="0" smtClean="0"/>
              <a:t>0     </a:t>
            </a:r>
            <a:r>
              <a:rPr lang="en-US" altLang="zh-CN" sz="2400" dirty="0" smtClean="0"/>
              <a:t>      </a:t>
            </a:r>
            <a:r>
              <a:rPr lang="en-US" altLang="en-US" sz="2400" dirty="0" smtClean="0"/>
              <a:t>0   </a:t>
            </a:r>
            <a:r>
              <a:rPr lang="en-US" altLang="zh-CN" sz="2400" dirty="0" smtClean="0"/>
              <a:t> </a:t>
            </a:r>
            <a:r>
              <a:rPr lang="en-US" altLang="zh-CN" sz="2400" dirty="0"/>
              <a:t>0</a:t>
            </a:r>
            <a:r>
              <a:rPr lang="en-US" altLang="en-US" sz="2400" dirty="0" smtClean="0"/>
              <a:t> </a:t>
            </a:r>
            <a:r>
              <a:rPr lang="en-US" altLang="zh-CN" sz="2400" dirty="0" smtClean="0"/>
              <a:t>  </a:t>
            </a:r>
            <a:r>
              <a:rPr lang="en-US" altLang="zh-CN" sz="2400" dirty="0"/>
              <a:t>0</a:t>
            </a:r>
            <a:r>
              <a:rPr lang="en-US" altLang="en-US" sz="2400" dirty="0" smtClean="0"/>
              <a:t>  </a:t>
            </a:r>
            <a:r>
              <a:rPr lang="en-US" altLang="zh-CN" sz="2400" dirty="0" smtClean="0"/>
              <a:t>  		 </a:t>
            </a:r>
            <a:r>
              <a:rPr lang="en-US" altLang="en-US" sz="2400" dirty="0" smtClean="0"/>
              <a:t>30H (input port)</a:t>
            </a:r>
            <a:endParaRPr lang="en-US" altLang="zh-CN" sz="2400" dirty="0" smtClean="0"/>
          </a:p>
          <a:p>
            <a:pPr eaLnBrk="1" hangingPunct="1">
              <a:lnSpc>
                <a:spcPct val="90000"/>
              </a:lnSpc>
              <a:buFontTx/>
              <a:buNone/>
            </a:pPr>
            <a:r>
              <a:rPr lang="en-GB" altLang="en-US" sz="2000" b="1" dirty="0" smtClean="0">
                <a:solidFill>
                  <a:srgbClr val="FF0000"/>
                </a:solidFill>
              </a:rPr>
              <a:t> </a:t>
            </a:r>
          </a:p>
          <a:p>
            <a:pPr eaLnBrk="1" hangingPunct="1">
              <a:lnSpc>
                <a:spcPct val="90000"/>
              </a:lnSpc>
              <a:buFontTx/>
              <a:buNone/>
            </a:pPr>
            <a:r>
              <a:rPr lang="en-US" altLang="zh-CN" sz="1800" b="1" dirty="0" smtClean="0">
                <a:solidFill>
                  <a:srgbClr val="FF0000"/>
                </a:solidFill>
              </a:rPr>
              <a:t>(To be constrained    </a:t>
            </a:r>
            <a:r>
              <a:rPr lang="en-GB" altLang="zh-CN" sz="1800" b="1" dirty="0" smtClean="0">
                <a:solidFill>
                  <a:srgbClr val="FF0000"/>
                </a:solidFill>
              </a:rPr>
              <a:t>(</a:t>
            </a:r>
            <a:r>
              <a:rPr lang="en-GB" altLang="zh-CN" sz="1800" b="1" dirty="0">
                <a:solidFill>
                  <a:srgbClr val="FF0000"/>
                </a:solidFill>
              </a:rPr>
              <a:t>C </a:t>
            </a:r>
            <a:r>
              <a:rPr lang="en-GB" altLang="zh-CN" sz="1800" b="1" dirty="0" smtClean="0">
                <a:solidFill>
                  <a:srgbClr val="FF0000"/>
                </a:solidFill>
              </a:rPr>
              <a:t>    B     </a:t>
            </a:r>
            <a:r>
              <a:rPr lang="en-GB" altLang="zh-CN" sz="1800" b="1" dirty="0">
                <a:solidFill>
                  <a:srgbClr val="FF0000"/>
                </a:solidFill>
              </a:rPr>
              <a:t>A of 74138)</a:t>
            </a:r>
          </a:p>
          <a:p>
            <a:pPr eaLnBrk="1" hangingPunct="1">
              <a:lnSpc>
                <a:spcPct val="90000"/>
              </a:lnSpc>
              <a:buFontTx/>
              <a:buNone/>
            </a:pPr>
            <a:r>
              <a:rPr lang="en-US" altLang="zh-CN" sz="1800" b="1" dirty="0" smtClean="0">
                <a:solidFill>
                  <a:srgbClr val="FF0000"/>
                </a:solidFill>
              </a:rPr>
              <a:t> by 74LS85)</a:t>
            </a:r>
            <a:endParaRPr lang="en-GB" altLang="en-US" sz="1800" b="1" dirty="0" smtClean="0">
              <a:solidFill>
                <a:srgbClr val="FF0000"/>
              </a:solidFill>
            </a:endParaRPr>
          </a:p>
        </p:txBody>
      </p:sp>
      <p:grpSp>
        <p:nvGrpSpPr>
          <p:cNvPr id="2" name="Group 9"/>
          <p:cNvGrpSpPr>
            <a:grpSpLocks/>
          </p:cNvGrpSpPr>
          <p:nvPr/>
        </p:nvGrpSpPr>
        <p:grpSpPr bwMode="auto">
          <a:xfrm>
            <a:off x="457200" y="3279676"/>
            <a:ext cx="7602538" cy="1485900"/>
            <a:chOff x="611188" y="3305977"/>
            <a:chExt cx="8137525" cy="1486510"/>
          </a:xfrm>
        </p:grpSpPr>
        <p:sp>
          <p:nvSpPr>
            <p:cNvPr id="50181" name="Line 6"/>
            <p:cNvSpPr>
              <a:spLocks noChangeShapeType="1"/>
            </p:cNvSpPr>
            <p:nvPr/>
          </p:nvSpPr>
          <p:spPr bwMode="auto">
            <a:xfrm>
              <a:off x="611188" y="3786190"/>
              <a:ext cx="81375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cxnSp>
          <p:nvCxnSpPr>
            <p:cNvPr id="8" name="Straight Connector 7"/>
            <p:cNvCxnSpPr/>
            <p:nvPr/>
          </p:nvCxnSpPr>
          <p:spPr>
            <a:xfrm rot="5400000">
              <a:off x="1905440" y="4048382"/>
              <a:ext cx="1486510" cy="17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4271440" y="4048382"/>
              <a:ext cx="1486510" cy="17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882"/>
    </mc:Choice>
    <mc:Fallback xmlns="">
      <p:transition spd="slow" advTm="22882"/>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1"/>
                            </p:stCondLst>
                            <p:childTnLst>
                              <p:par>
                                <p:cTn id="8" presetID="9" presetClass="entr" presetSubtype="0" fill="hold" nodeType="afterEffect">
                                  <p:stCondLst>
                                    <p:cond delay="0"/>
                                  </p:stCondLst>
                                  <p:childTnLst>
                                    <p:set>
                                      <p:cBhvr>
                                        <p:cTn id="9" dur="1" fill="hold">
                                          <p:stCondLst>
                                            <p:cond delay="0"/>
                                          </p:stCondLst>
                                        </p:cTn>
                                        <p:tgtEl>
                                          <p:spTgt spid="18435">
                                            <p:txEl>
                                              <p:pRg st="0" end="0"/>
                                            </p:txEl>
                                          </p:spTgt>
                                        </p:tgtEl>
                                        <p:attrNameLst>
                                          <p:attrName>style.visibility</p:attrName>
                                        </p:attrNameLst>
                                      </p:cBhvr>
                                      <p:to>
                                        <p:strVal val="visible"/>
                                      </p:to>
                                    </p:set>
                                    <p:animEffect transition="in" filter="dissolve">
                                      <p:cBhvr>
                                        <p:cTn id="10" dur="500"/>
                                        <p:tgtEl>
                                          <p:spTgt spid="18435">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8435">
                                            <p:txEl>
                                              <p:pRg st="1" end="1"/>
                                            </p:txEl>
                                          </p:spTgt>
                                        </p:tgtEl>
                                        <p:attrNameLst>
                                          <p:attrName>style.visibility</p:attrName>
                                        </p:attrNameLst>
                                      </p:cBhvr>
                                      <p:to>
                                        <p:strVal val="visible"/>
                                      </p:to>
                                    </p:set>
                                    <p:animEffect transition="in" filter="dissolve">
                                      <p:cBhvr>
                                        <p:cTn id="15" dur="500"/>
                                        <p:tgtEl>
                                          <p:spTgt spid="18435">
                                            <p:txEl>
                                              <p:pRg st="1" end="1"/>
                                            </p:txEl>
                                          </p:spTgt>
                                        </p:tgtEl>
                                      </p:cBhvr>
                                    </p:animEffect>
                                  </p:childTnLst>
                                </p:cTn>
                              </p:par>
                            </p:childTnLst>
                          </p:cTn>
                        </p:par>
                        <p:par>
                          <p:cTn id="16" fill="hold" nodeType="afterGroup">
                            <p:stCondLst>
                              <p:cond delay="500"/>
                            </p:stCondLst>
                            <p:childTnLst>
                              <p:par>
                                <p:cTn id="17" presetID="9"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par>
                          <p:cTn id="20" fill="hold" nodeType="afterGroup">
                            <p:stCondLst>
                              <p:cond delay="1000"/>
                            </p:stCondLst>
                            <p:childTnLst>
                              <p:par>
                                <p:cTn id="21" presetID="22" presetClass="entr" presetSubtype="8" fill="hold" nodeType="afterEffect">
                                  <p:stCondLst>
                                    <p:cond delay="0"/>
                                  </p:stCondLst>
                                  <p:childTnLst>
                                    <p:set>
                                      <p:cBhvr>
                                        <p:cTn id="22" dur="1" fill="hold">
                                          <p:stCondLst>
                                            <p:cond delay="0"/>
                                          </p:stCondLst>
                                        </p:cTn>
                                        <p:tgtEl>
                                          <p:spTgt spid="18435">
                                            <p:txEl>
                                              <p:pRg st="2" end="2"/>
                                            </p:txEl>
                                          </p:spTgt>
                                        </p:tgtEl>
                                        <p:attrNameLst>
                                          <p:attrName>style.visibility</p:attrName>
                                        </p:attrNameLst>
                                      </p:cBhvr>
                                      <p:to>
                                        <p:strVal val="visible"/>
                                      </p:to>
                                    </p:set>
                                    <p:animEffect transition="in" filter="wipe(left)">
                                      <p:cBhvr>
                                        <p:cTn id="23" dur="500"/>
                                        <p:tgtEl>
                                          <p:spTgt spid="18435">
                                            <p:txEl>
                                              <p:pRg st="2" end="2"/>
                                            </p:txEl>
                                          </p:spTgt>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18435">
                                            <p:txEl>
                                              <p:pRg st="3" end="3"/>
                                            </p:txEl>
                                          </p:spTgt>
                                        </p:tgtEl>
                                        <p:attrNameLst>
                                          <p:attrName>style.visibility</p:attrName>
                                        </p:attrNameLst>
                                      </p:cBhvr>
                                      <p:to>
                                        <p:strVal val="visible"/>
                                      </p:to>
                                    </p:set>
                                    <p:animEffect transition="in" filter="wipe(left)">
                                      <p:cBhvr>
                                        <p:cTn id="27" dur="500"/>
                                        <p:tgtEl>
                                          <p:spTgt spid="1843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8435">
                                            <p:txEl>
                                              <p:pRg st="4" end="4"/>
                                            </p:txEl>
                                          </p:spTgt>
                                        </p:tgtEl>
                                        <p:attrNameLst>
                                          <p:attrName>style.visibility</p:attrName>
                                        </p:attrNameLst>
                                      </p:cBhvr>
                                      <p:to>
                                        <p:strVal val="visible"/>
                                      </p:to>
                                    </p:set>
                                    <p:animEffect transition="in" filter="wipe(left)">
                                      <p:cBhvr>
                                        <p:cTn id="32" dur="500"/>
                                        <p:tgtEl>
                                          <p:spTgt spid="1843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3" presetClass="entr" presetSubtype="0" fill="hold" nodeType="clickEffect">
                                  <p:stCondLst>
                                    <p:cond delay="0"/>
                                  </p:stCondLst>
                                  <p:childTnLst>
                                    <p:set>
                                      <p:cBhvr>
                                        <p:cTn id="36" dur="1" fill="hold">
                                          <p:stCondLst>
                                            <p:cond delay="0"/>
                                          </p:stCondLst>
                                        </p:cTn>
                                        <p:tgtEl>
                                          <p:spTgt spid="18435">
                                            <p:txEl>
                                              <p:pRg st="6" end="6"/>
                                            </p:txEl>
                                          </p:spTgt>
                                        </p:tgtEl>
                                        <p:attrNameLst>
                                          <p:attrName>style.visibility</p:attrName>
                                        </p:attrNameLst>
                                      </p:cBhvr>
                                      <p:to>
                                        <p:strVal val="visible"/>
                                      </p:to>
                                    </p:set>
                                    <p:anim calcmode="lin" valueType="num">
                                      <p:cBhvr>
                                        <p:cTn id="37" dur="500" fill="hold"/>
                                        <p:tgtEl>
                                          <p:spTgt spid="18435">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18435">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1843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nodeType="clickEffect">
                                  <p:stCondLst>
                                    <p:cond delay="0"/>
                                  </p:stCondLst>
                                  <p:childTnLst>
                                    <p:set>
                                      <p:cBhvr>
                                        <p:cTn id="43" dur="1" fill="hold">
                                          <p:stCondLst>
                                            <p:cond delay="0"/>
                                          </p:stCondLst>
                                        </p:cTn>
                                        <p:tgtEl>
                                          <p:spTgt spid="18435">
                                            <p:txEl>
                                              <p:pRg st="7" end="7"/>
                                            </p:txEl>
                                          </p:spTgt>
                                        </p:tgtEl>
                                        <p:attrNameLst>
                                          <p:attrName>style.visibility</p:attrName>
                                        </p:attrNameLst>
                                      </p:cBhvr>
                                      <p:to>
                                        <p:strVal val="visible"/>
                                      </p:to>
                                    </p:set>
                                    <p:anim calcmode="lin" valueType="num">
                                      <p:cBhvr>
                                        <p:cTn id="44" dur="500" fill="hold"/>
                                        <p:tgtEl>
                                          <p:spTgt spid="18435">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18435">
                                            <p:txEl>
                                              <p:pRg st="7" end="7"/>
                                            </p:txEl>
                                          </p:spTgt>
                                        </p:tgtEl>
                                        <p:attrNameLst>
                                          <p:attrName>ppt_h</p:attrName>
                                        </p:attrNameLst>
                                      </p:cBhvr>
                                      <p:tavLst>
                                        <p:tav tm="0">
                                          <p:val>
                                            <p:fltVal val="0"/>
                                          </p:val>
                                        </p:tav>
                                        <p:tav tm="100000">
                                          <p:val>
                                            <p:strVal val="#ppt_h"/>
                                          </p:val>
                                        </p:tav>
                                      </p:tavLst>
                                    </p:anim>
                                    <p:animEffect transition="in" filter="fade">
                                      <p:cBhvr>
                                        <p:cTn id="46" dur="500"/>
                                        <p:tgtEl>
                                          <p:spTgt spid="184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stretch>
            <a:fillRect/>
          </a:stretch>
        </p:blipFill>
        <p:spPr>
          <a:xfrm>
            <a:off x="131983" y="1270535"/>
            <a:ext cx="9048330" cy="4398745"/>
          </a:xfrm>
          <a:prstGeom prst="rect">
            <a:avLst/>
          </a:prstGeom>
        </p:spPr>
      </p:pic>
      <p:sp>
        <p:nvSpPr>
          <p:cNvPr id="52230" name="TextBox 5"/>
          <p:cNvSpPr txBox="1">
            <a:spLocks noChangeArrowheads="1"/>
          </p:cNvSpPr>
          <p:nvPr/>
        </p:nvSpPr>
        <p:spPr bwMode="auto">
          <a:xfrm>
            <a:off x="5795963" y="192088"/>
            <a:ext cx="1549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srgbClr val="C00000"/>
                </a:solidFill>
                <a:latin typeface="Arial" panose="020B0604020202020204" pitchFamily="34" charset="0"/>
              </a:rPr>
              <a:t>Input Device</a:t>
            </a:r>
          </a:p>
          <a:p>
            <a:pPr algn="ctr" eaLnBrk="1" hangingPunct="1">
              <a:spcBef>
                <a:spcPct val="0"/>
              </a:spcBef>
              <a:buFontTx/>
              <a:buNone/>
            </a:pPr>
            <a:r>
              <a:rPr lang="en-US" altLang="en-US" sz="1800">
                <a:solidFill>
                  <a:srgbClr val="C00000"/>
                </a:solidFill>
                <a:latin typeface="Arial" panose="020B0604020202020204" pitchFamily="34" charset="0"/>
              </a:rPr>
              <a:t>(Buffer)</a:t>
            </a:r>
          </a:p>
        </p:txBody>
      </p:sp>
      <p:sp>
        <p:nvSpPr>
          <p:cNvPr id="52231" name="TextBox 6"/>
          <p:cNvSpPr txBox="1">
            <a:spLocks noChangeArrowheads="1"/>
          </p:cNvSpPr>
          <p:nvPr/>
        </p:nvSpPr>
        <p:spPr bwMode="auto">
          <a:xfrm>
            <a:off x="7359650" y="196850"/>
            <a:ext cx="1833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srgbClr val="C00000"/>
                </a:solidFill>
                <a:latin typeface="Arial" panose="020B0604020202020204" pitchFamily="34" charset="0"/>
              </a:rPr>
              <a:t>Output Device (Latch)</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3613" y="6297613"/>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021"/>
    </mc:Choice>
    <mc:Fallback xmlns="">
      <p:transition spd="slow" advTm="72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624" x="3206750" y="6692900"/>
          <p14:tracePt t="7416" x="3244850" y="6502400"/>
          <p14:tracePt t="7435" x="3302000" y="6362700"/>
          <p14:tracePt t="7451" x="3321050" y="6242050"/>
          <p14:tracePt t="7468" x="3346450" y="6096000"/>
          <p14:tracePt t="7485" x="3397250" y="5911850"/>
          <p14:tracePt t="7503" x="3435350" y="5676900"/>
          <p14:tracePt t="7605" x="3486150" y="4984750"/>
          <p14:tracePt t="7655" x="3505200" y="4667250"/>
          <p14:tracePt t="7702" x="3530600" y="4521200"/>
          <p14:tracePt t="7750" x="3606800" y="4356100"/>
          <p14:tracePt t="8024" x="3606800" y="4318000"/>
          <p14:tracePt t="8106" x="3600450" y="4019550"/>
          <p14:tracePt t="8156" x="3600450" y="3879850"/>
          <p14:tracePt t="8204" x="3600450" y="3803650"/>
          <p14:tracePt t="8255" x="3587750" y="3714750"/>
          <p14:tracePt t="8301" x="3587750" y="3625850"/>
          <p14:tracePt t="8347" x="3587750" y="3581400"/>
          <p14:tracePt t="8407" x="3587750" y="3492500"/>
          <p14:tracePt t="8466" x="3581400" y="3409950"/>
          <p14:tracePt t="8513" x="3575050" y="3352800"/>
          <p14:tracePt t="8560" x="3530600" y="3289300"/>
          <p14:tracePt t="8606" x="3486150" y="3276600"/>
          <p14:tracePt t="8652" x="3429000" y="3276600"/>
          <p14:tracePt t="8702" x="3371850" y="3327400"/>
          <p14:tracePt t="8750" x="3340100" y="3409950"/>
          <p14:tracePt t="8800" x="3302000" y="3581400"/>
          <p14:tracePt t="8852" x="3302000" y="3714750"/>
          <p14:tracePt t="8898" x="3346450" y="3841750"/>
          <p14:tracePt t="8944" x="3416300" y="3949700"/>
          <p14:tracePt t="8990" x="3467100" y="4025900"/>
          <p14:tracePt t="9040" x="3511550" y="4064000"/>
          <p14:tracePt t="9092" x="3543300" y="4076700"/>
          <p14:tracePt t="9140" x="3625850" y="4076700"/>
          <p14:tracePt t="9187" x="3702050" y="4000500"/>
          <p14:tracePt t="9235" x="3733800" y="3905250"/>
          <p14:tracePt t="9282" x="3740150" y="3822700"/>
          <p14:tracePt t="9335" x="3746500" y="3708400"/>
          <p14:tracePt t="9382" x="3721100" y="3632200"/>
          <p14:tracePt t="9609" x="3562350" y="3390900"/>
          <p14:tracePt t="9656" x="3530600" y="3314700"/>
          <p14:tracePt t="9704" x="3511550" y="3276600"/>
          <p14:tracePt t="9760" x="3492500" y="3232150"/>
          <p14:tracePt t="9806" x="3479800" y="3213100"/>
          <p14:tracePt t="9899" x="3479800" y="3200400"/>
          <p14:tracePt t="9967" x="3473450" y="3200400"/>
          <p14:tracePt t="10061" x="3454400" y="3200400"/>
          <p14:tracePt t="10107" x="3448050" y="3200400"/>
          <p14:tracePt t="10152" x="3441700" y="3206750"/>
          <p14:tracePt t="10202" x="3441700" y="3219450"/>
          <p14:tracePt t="10252" x="3441700" y="3251200"/>
          <p14:tracePt t="13798" x="3403600" y="3251200"/>
          <p14:tracePt t="13880" x="2038350" y="3187700"/>
          <p14:tracePt t="13976" x="374650" y="3536950"/>
          <p14:tracePt t="16360" x="19050" y="5581650"/>
          <p14:tracePt t="16484" x="298450" y="5422900"/>
          <p14:tracePt t="16575" x="0" y="5226050"/>
          <p14:tracePt t="17481" x="6350" y="5454650"/>
          <p14:tracePt t="17556" x="50800" y="5276850"/>
          <p14:tracePt t="17604" x="107950" y="5080000"/>
          <p14:tracePt t="17649" x="127000" y="5029200"/>
          <p14:tracePt t="17696" x="184150" y="4933950"/>
          <p14:tracePt t="17741" x="273050" y="4819650"/>
          <p14:tracePt t="17789" x="285750" y="4787900"/>
          <p14:tracePt t="17841" x="336550" y="4686300"/>
          <p14:tracePt t="17896" x="381000" y="4635500"/>
          <p14:tracePt t="17943" x="495300" y="4451350"/>
          <p14:tracePt t="17997" x="533400" y="4349750"/>
          <p14:tracePt t="18045" x="558800" y="4292600"/>
          <p14:tracePt t="18093" x="635000" y="4235450"/>
          <p14:tracePt t="18389" x="641350" y="4222750"/>
          <p14:tracePt t="18470" x="704850" y="4083050"/>
          <p14:tracePt t="18517" x="717550" y="4013200"/>
          <p14:tracePt t="18565" x="717550" y="3962400"/>
          <p14:tracePt t="18612" x="717550" y="3917950"/>
          <p14:tracePt t="18660" x="723900" y="3873500"/>
          <p14:tracePt t="18706" x="723900" y="3803650"/>
          <p14:tracePt t="18754" x="723900" y="3759200"/>
          <p14:tracePt t="18801" x="711200" y="3733800"/>
          <p14:tracePt t="18847" x="660400" y="3689350"/>
          <p14:tracePt t="18895" x="609600" y="3670300"/>
          <p14:tracePt t="18953" x="584200" y="3670300"/>
          <p14:tracePt t="19009" x="552450" y="3670300"/>
          <p14:tracePt t="19063" x="501650" y="3771900"/>
          <p14:tracePt t="19116" x="476250" y="3867150"/>
          <p14:tracePt t="19162" x="476250" y="3917950"/>
          <p14:tracePt t="19209" x="482600" y="4013200"/>
          <p14:tracePt t="19258" x="501650" y="4114800"/>
          <p14:tracePt t="19311" x="520700" y="4222750"/>
          <p14:tracePt t="19313" x="527050" y="4229100"/>
          <p14:tracePt t="19359" x="539750" y="4260850"/>
          <p14:tracePt t="19410" x="609600" y="4298950"/>
          <p14:tracePt t="19477" x="660400" y="4324350"/>
          <p14:tracePt t="19526" x="717550" y="4330700"/>
          <p14:tracePt t="19578" x="742950" y="4330700"/>
          <p14:tracePt t="19629" x="806450" y="4248150"/>
          <p14:tracePt t="19680" x="838200" y="4114800"/>
          <p14:tracePt t="19729" x="838200" y="4057650"/>
          <p14:tracePt t="19778" x="838200" y="4006850"/>
          <p14:tracePt t="19828" x="825500" y="3924300"/>
          <p14:tracePt t="19881" x="812800" y="3816350"/>
          <p14:tracePt t="19899" x="812800" y="3803650"/>
          <p14:tracePt t="19958" x="806450" y="3784600"/>
          <p14:tracePt t="20015" x="787400" y="3746500"/>
          <p14:tracePt t="20076" x="723900" y="3689350"/>
          <p14:tracePt t="20135" x="673100" y="3676650"/>
          <p14:tracePt t="20187" x="628650" y="3670300"/>
          <p14:tracePt t="20261" x="590550" y="3670300"/>
          <p14:tracePt t="20314" x="584200" y="3670300"/>
          <p14:tracePt t="20370" x="571500" y="3670300"/>
          <p14:tracePt t="25765" x="571500" y="3657600"/>
          <p14:tracePt t="25830" x="552450" y="3454400"/>
          <p14:tracePt t="25885" x="552450" y="3346450"/>
          <p14:tracePt t="25939" x="571500" y="3149600"/>
          <p14:tracePt t="25993" x="584200" y="3009900"/>
          <p14:tracePt t="26046" x="584200" y="2908300"/>
          <p14:tracePt t="26048" x="584200" y="2882900"/>
          <p14:tracePt t="26102" x="584200" y="2825750"/>
          <p14:tracePt t="26155" x="584200" y="2762250"/>
          <p14:tracePt t="26209" x="596900" y="2692400"/>
          <p14:tracePt t="26262" x="609600" y="2628900"/>
          <p14:tracePt t="26315" x="615950" y="2590800"/>
          <p14:tracePt t="26368" x="628650" y="2565400"/>
          <p14:tracePt t="26422" x="628650" y="2533650"/>
          <p14:tracePt t="26475" x="628650" y="2514600"/>
          <p14:tracePt t="26528" x="571500" y="2482850"/>
          <p14:tracePt t="26584" x="514350" y="2482850"/>
          <p14:tracePt t="26637" x="450850" y="2527300"/>
          <p14:tracePt t="26690" x="393700" y="2609850"/>
          <p14:tracePt t="26744" x="374650" y="2724150"/>
          <p14:tracePt t="26799" x="368300" y="2800350"/>
          <p14:tracePt t="26854" x="368300" y="2889250"/>
          <p14:tracePt t="26907" x="412750" y="2971800"/>
          <p14:tracePt t="26961" x="444500" y="3022600"/>
          <p14:tracePt t="27014" x="514350" y="3079750"/>
          <p14:tracePt t="27075" x="558800" y="3086100"/>
          <p14:tracePt t="27130" x="590550" y="3086100"/>
          <p14:tracePt t="27186" x="596900" y="3086100"/>
          <p14:tracePt t="27242" x="635000" y="3073400"/>
          <p14:tracePt t="27300" x="666750" y="3022600"/>
          <p14:tracePt t="27362" x="679450" y="2901950"/>
          <p14:tracePt t="27364" x="679450" y="2889250"/>
          <p14:tracePt t="27420" x="685800" y="2736850"/>
          <p14:tracePt t="27475" x="679450" y="2660650"/>
          <p14:tracePt t="27527" x="679450" y="2635250"/>
          <p14:tracePt t="27530" x="679450" y="2628900"/>
          <p14:tracePt t="27587" x="679450" y="2603500"/>
          <p14:tracePt t="27635" x="666750" y="2571750"/>
          <p14:tracePt t="27683" x="654050" y="2533650"/>
          <p14:tracePt t="27731" x="647700" y="2514600"/>
          <p14:tracePt t="27778" x="647700" y="2508250"/>
          <p14:tracePt t="27824" x="635000" y="2495550"/>
          <p14:tracePt t="27870" x="603250" y="2470150"/>
          <p14:tracePt t="27921" x="590550" y="2457450"/>
          <p14:tracePt t="27971" x="584200" y="2451100"/>
          <p14:tracePt t="27973" x="584200" y="2444750"/>
          <p14:tracePt t="28031" x="571500" y="2444750"/>
          <p14:tracePt t="28084" x="552450" y="2444750"/>
          <p14:tracePt t="28131" x="539750" y="2438400"/>
          <p14:tracePt t="28184" x="520700" y="2432050"/>
          <p14:tracePt t="56369" x="552450" y="2419350"/>
          <p14:tracePt t="56452" x="1295400" y="2286000"/>
          <p14:tracePt t="56542" x="1968500" y="2070100"/>
          <p14:tracePt t="56678" x="2616200" y="1924050"/>
          <p14:tracePt t="56814" x="3187700" y="2241550"/>
          <p14:tracePt t="56953" x="3397250" y="3009900"/>
          <p14:tracePt t="57226" x="3397250" y="3022600"/>
          <p14:tracePt t="57325" x="3308350" y="3314700"/>
          <p14:tracePt t="57372" x="3302000" y="3346450"/>
          <p14:tracePt t="57420" x="3302000" y="3365500"/>
          <p14:tracePt t="57470" x="3276600" y="3390900"/>
          <p14:tracePt t="57519" x="3244850" y="3429000"/>
          <p14:tracePt t="57568" x="3206750" y="3473450"/>
          <p14:tracePt t="57616" x="3200400" y="3492500"/>
          <p14:tracePt t="57664" x="3187700" y="3575050"/>
          <p14:tracePt t="57713" x="3187700" y="3651250"/>
          <p14:tracePt t="57715" x="3187700" y="3663950"/>
          <p14:tracePt t="57760" x="3187700" y="3727450"/>
          <p14:tracePt t="57806" x="3213100" y="3810000"/>
          <p14:tracePt t="57852" x="3232150" y="3854450"/>
          <p14:tracePt t="57897" x="3270250" y="3905250"/>
          <p14:tracePt t="57944" x="3314700" y="3956050"/>
          <p14:tracePt t="57991" x="3359150" y="4019550"/>
          <p14:tracePt t="58037" x="3403600" y="4057650"/>
          <p14:tracePt t="58083" x="3473450" y="4083050"/>
          <p14:tracePt t="58128" x="3549650" y="4089400"/>
          <p14:tracePt t="58174" x="3600450" y="4089400"/>
          <p14:tracePt t="58219" x="3670300" y="4064000"/>
          <p14:tracePt t="58269" x="3714750" y="4025900"/>
          <p14:tracePt t="58319" x="3797300" y="3924300"/>
          <p14:tracePt t="58365" x="3835400" y="3854450"/>
          <p14:tracePt t="58412" x="3892550" y="3727450"/>
          <p14:tracePt t="58462" x="3911600" y="3600450"/>
          <p14:tracePt t="58514" x="3917950" y="3511550"/>
          <p14:tracePt t="58560" x="3917950" y="3409950"/>
          <p14:tracePt t="58610" x="3879850" y="3302000"/>
          <p14:tracePt t="58664" x="3860800" y="3232150"/>
          <p14:tracePt t="58715" x="3835400" y="3200400"/>
          <p14:tracePt t="58761" x="3797300" y="3162300"/>
          <p14:tracePt t="58816" x="3746500" y="3130550"/>
          <p14:tracePt t="58870" x="3689350" y="3117850"/>
          <p14:tracePt t="58872" x="3683000" y="3117850"/>
          <p14:tracePt t="58917" x="3625850" y="3117850"/>
          <p14:tracePt t="58964" x="3562350" y="3117850"/>
          <p14:tracePt t="59014" x="3524250" y="3143250"/>
          <p14:tracePt t="59074" x="3473450" y="3187700"/>
          <p14:tracePt t="59119" x="3435350" y="3244850"/>
          <p14:tracePt t="59121" x="3429000" y="3257550"/>
          <p14:tracePt t="59167" x="3416300" y="3295650"/>
          <p14:tracePt t="59216" x="3390900" y="3333750"/>
          <p14:tracePt t="59265" x="3371850" y="3378200"/>
          <p14:tracePt t="59318" x="3352800" y="3422650"/>
          <p14:tracePt t="59370" x="3346450" y="3441700"/>
          <p14:tracePt t="59421" x="3346450" y="3454400"/>
          <p14:tracePt t="59471" x="3340100" y="3467100"/>
          <p14:tracePt t="71788"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solidFill>
            <a:srgbClr val="66FFFF"/>
          </a:solidFill>
        </p:spPr>
        <p:txBody>
          <a:bodyPr/>
          <a:lstStyle/>
          <a:p>
            <a:pPr eaLnBrk="1" hangingPunct="1"/>
            <a:r>
              <a:rPr lang="en-US" altLang="en-US" sz="4000" b="1" smtClean="0"/>
              <a:t>Summary of Input/Output Decoding</a:t>
            </a:r>
            <a:r>
              <a:rPr lang="en-GB" altLang="en-US" sz="4000" smtClean="0"/>
              <a:t> </a:t>
            </a:r>
          </a:p>
        </p:txBody>
      </p:sp>
      <p:sp>
        <p:nvSpPr>
          <p:cNvPr id="17411" name="Rectangle 3"/>
          <p:cNvSpPr>
            <a:spLocks noGrp="1" noChangeArrowheads="1"/>
          </p:cNvSpPr>
          <p:nvPr>
            <p:ph idx="4294967295"/>
          </p:nvPr>
        </p:nvSpPr>
        <p:spPr/>
        <p:txBody>
          <a:bodyPr/>
          <a:lstStyle/>
          <a:p>
            <a:pPr eaLnBrk="1" hangingPunct="1">
              <a:spcBef>
                <a:spcPts val="1200"/>
              </a:spcBef>
              <a:spcAft>
                <a:spcPts val="600"/>
              </a:spcAft>
            </a:pPr>
            <a:r>
              <a:rPr lang="en-US" altLang="zh-CN" smtClean="0"/>
              <a:t>Selecting memory chip enables device only</a:t>
            </a:r>
          </a:p>
          <a:p>
            <a:pPr lvl="1" eaLnBrk="1" hangingPunct="1">
              <a:spcBef>
                <a:spcPts val="1200"/>
              </a:spcBef>
              <a:spcAft>
                <a:spcPts val="600"/>
              </a:spcAft>
            </a:pPr>
            <a:r>
              <a:rPr lang="en-US" altLang="zh-CN" smtClean="0"/>
              <a:t>Internal decoder selects memory location</a:t>
            </a:r>
          </a:p>
          <a:p>
            <a:pPr eaLnBrk="1" hangingPunct="1">
              <a:spcBef>
                <a:spcPts val="1200"/>
              </a:spcBef>
              <a:spcAft>
                <a:spcPts val="600"/>
              </a:spcAft>
            </a:pPr>
            <a:r>
              <a:rPr lang="en-US" altLang="zh-CN" smtClean="0"/>
              <a:t>Buffers/latches need full decoding</a:t>
            </a:r>
          </a:p>
          <a:p>
            <a:pPr eaLnBrk="1" hangingPunct="1">
              <a:spcBef>
                <a:spcPts val="1200"/>
              </a:spcBef>
              <a:spcAft>
                <a:spcPts val="600"/>
              </a:spcAft>
            </a:pPr>
            <a:r>
              <a:rPr lang="en-US" altLang="zh-CN" smtClean="0"/>
              <a:t>Control signals for memory have a dedicated pin</a:t>
            </a:r>
          </a:p>
          <a:p>
            <a:pPr eaLnBrk="1" hangingPunct="1">
              <a:spcBef>
                <a:spcPts val="1200"/>
              </a:spcBef>
              <a:spcAft>
                <a:spcPts val="600"/>
              </a:spcAft>
            </a:pPr>
            <a:r>
              <a:rPr lang="en-US" altLang="zh-CN" smtClean="0"/>
              <a:t>Buffers latches may need extra logic gate for this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wipe(left)">
                                      <p:cBhvr>
                                        <p:cTn id="7" dur="500"/>
                                        <p:tgtEl>
                                          <p:spTgt spid="17411">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animEffect transition="in" filter="wipe(left)">
                                      <p:cBhvr>
                                        <p:cTn id="11" dur="500"/>
                                        <p:tgtEl>
                                          <p:spTgt spid="17411">
                                            <p:txEl>
                                              <p:pRg st="1" end="1"/>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animEffect transition="in" filter="wipe(left)">
                                      <p:cBhvr>
                                        <p:cTn id="15" dur="500"/>
                                        <p:tgtEl>
                                          <p:spTgt spid="17411">
                                            <p:txEl>
                                              <p:pRg st="2" end="2"/>
                                            </p:txEl>
                                          </p:spTgt>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411">
                                            <p:txEl>
                                              <p:pRg st="3" end="3"/>
                                            </p:txEl>
                                          </p:spTgt>
                                        </p:tgtEl>
                                        <p:attrNameLst>
                                          <p:attrName>style.visibility</p:attrName>
                                        </p:attrNameLst>
                                      </p:cBhvr>
                                      <p:to>
                                        <p:strVal val="visible"/>
                                      </p:to>
                                    </p:set>
                                    <p:animEffect transition="in" filter="wipe(left)">
                                      <p:cBhvr>
                                        <p:cTn id="19" dur="500"/>
                                        <p:tgtEl>
                                          <p:spTgt spid="17411">
                                            <p:txEl>
                                              <p:pRg st="3" end="3"/>
                                            </p:txEl>
                                          </p:spTgt>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411">
                                            <p:txEl>
                                              <p:pRg st="4" end="4"/>
                                            </p:txEl>
                                          </p:spTgt>
                                        </p:tgtEl>
                                        <p:attrNameLst>
                                          <p:attrName>style.visibility</p:attrName>
                                        </p:attrNameLst>
                                      </p:cBhvr>
                                      <p:to>
                                        <p:strVal val="visible"/>
                                      </p:to>
                                    </p:set>
                                    <p:animEffect transition="in" filter="wipe(left)">
                                      <p:cBhvr>
                                        <p:cTn id="23" dur="500"/>
                                        <p:tgtEl>
                                          <p:spTgt spid="174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11188" y="13716000"/>
            <a:ext cx="7772400" cy="1470025"/>
          </a:xfrm>
          <a:solidFill>
            <a:srgbClr val="66CCFF"/>
          </a:solidFill>
        </p:spPr>
        <p:txBody>
          <a:bodyPr/>
          <a:lstStyle/>
          <a:p>
            <a:pPr eaLnBrk="1" hangingPunct="1"/>
            <a:r>
              <a:rPr lang="en-US" altLang="zh-CN" sz="6000" smtClean="0">
                <a:solidFill>
                  <a:srgbClr val="FFFF00"/>
                </a:solidFill>
              </a:rPr>
              <a:t>Chapter 3</a:t>
            </a:r>
            <a:endParaRPr lang="en-GB" altLang="en-US" sz="6000" smtClean="0">
              <a:solidFill>
                <a:srgbClr val="FFFF00"/>
              </a:solidFill>
            </a:endParaRPr>
          </a:p>
        </p:txBody>
      </p:sp>
      <p:sp>
        <p:nvSpPr>
          <p:cNvPr id="2051" name="Rectangle 3"/>
          <p:cNvSpPr>
            <a:spLocks noGrp="1" noChangeArrowheads="1"/>
          </p:cNvSpPr>
          <p:nvPr>
            <p:ph type="subTitle" idx="1"/>
          </p:nvPr>
        </p:nvSpPr>
        <p:spPr>
          <a:xfrm>
            <a:off x="539750" y="13716000"/>
            <a:ext cx="7993063" cy="1752600"/>
          </a:xfrm>
        </p:spPr>
        <p:txBody>
          <a:bodyPr rtlCol="0">
            <a:normAutofit/>
          </a:bodyPr>
          <a:lstStyle/>
          <a:p>
            <a:pPr marL="571500" indent="-571500" eaLnBrk="1" fontAlgn="auto" hangingPunct="1">
              <a:spcAft>
                <a:spcPts val="0"/>
              </a:spcAft>
              <a:buChar char=" "/>
              <a:defRPr/>
            </a:pPr>
            <a:r>
              <a:rPr lang="en-US" sz="4400" b="1" smtClean="0"/>
              <a:t>  </a:t>
            </a:r>
            <a:endParaRPr lang="en-GB" sz="4400" dirty="0"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3613" y="6297613"/>
            <a:ext cx="406400" cy="406400"/>
          </a:xfrm>
          <a:prstGeom prst="rect">
            <a:avLst/>
          </a:prstGeom>
        </p:spPr>
      </p:pic>
    </p:spTree>
    <p:extLst>
      <p:ext uri="{BB962C8B-B14F-4D97-AF65-F5344CB8AC3E}">
        <p14:creationId xmlns:p14="http://schemas.microsoft.com/office/powerpoint/2010/main" val="2219363024"/>
      </p:ext>
    </p:extLst>
  </p:cSld>
  <p:clrMapOvr>
    <a:masterClrMapping/>
  </p:clrMapOvr>
  <mc:AlternateContent xmlns:mc="http://schemas.openxmlformats.org/markup-compatibility/2006" xmlns:p14="http://schemas.microsoft.com/office/powerpoint/2010/main">
    <mc:Choice Requires="p14">
      <p:transition spd="slow" p14:dur="2000" advTm="6110"/>
    </mc:Choice>
    <mc:Fallback xmlns="">
      <p:transition spd="slow" advTm="611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9" presetClass="entr" presetSubtype="0" fill="hold" grpId="0" nodeType="after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dissolve">
                                      <p:cBhvr>
                                        <p:cTn id="10" dur="500"/>
                                        <p:tgtEl>
                                          <p:spTgt spid="5122"/>
                                        </p:tgtEl>
                                      </p:cBhvr>
                                    </p:animEffect>
                                  </p:childTnLst>
                                </p:cTn>
                              </p:par>
                            </p:childTnLst>
                          </p:cTn>
                        </p:par>
                        <p:par>
                          <p:cTn id="11" fill="hold" nodeType="afterGroup">
                            <p:stCondLst>
                              <p:cond delay="501"/>
                            </p:stCondLst>
                            <p:childTnLst>
                              <p:par>
                                <p:cTn id="12" presetID="53" presetClass="entr" presetSubtype="0" fill="hold" grpId="0" nodeType="afterEffect">
                                  <p:stCondLst>
                                    <p:cond delay="0"/>
                                  </p:stCondLst>
                                  <p:childTnLst>
                                    <p:set>
                                      <p:cBhvr>
                                        <p:cTn id="13" dur="1" fill="hold">
                                          <p:stCondLst>
                                            <p:cond delay="0"/>
                                          </p:stCondLst>
                                        </p:cTn>
                                        <p:tgtEl>
                                          <p:spTgt spid="2051">
                                            <p:txEl>
                                              <p:pRg st="0" end="0"/>
                                            </p:txEl>
                                          </p:spTgt>
                                        </p:tgtEl>
                                        <p:attrNameLst>
                                          <p:attrName>style.visibility</p:attrName>
                                        </p:attrNameLst>
                                      </p:cBhvr>
                                      <p:to>
                                        <p:strVal val="visible"/>
                                      </p:to>
                                    </p:set>
                                    <p:anim calcmode="lin" valueType="num">
                                      <p:cBhvr>
                                        <p:cTn id="14" dur="500" fill="hold"/>
                                        <p:tgtEl>
                                          <p:spTgt spid="2051">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051">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0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5122" grpId="0" animBg="1"/>
      <p:bldP spid="205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Grp="1" noChangeArrowheads="1"/>
          </p:cNvSpPr>
          <p:nvPr>
            <p:ph type="title"/>
          </p:nvPr>
        </p:nvSpPr>
        <p:spPr>
          <a:solidFill>
            <a:srgbClr val="66FFFF"/>
          </a:solidFill>
        </p:spPr>
        <p:txBody>
          <a:bodyPr/>
          <a:lstStyle/>
          <a:p>
            <a:pPr eaLnBrk="1" hangingPunct="1"/>
            <a:r>
              <a:rPr lang="en-US" altLang="zh-CN" smtClean="0"/>
              <a:t>Signals on a RAM</a:t>
            </a:r>
            <a:endParaRPr lang="en-GB" altLang="en-US" smtClean="0"/>
          </a:p>
        </p:txBody>
      </p:sp>
      <p:pic>
        <p:nvPicPr>
          <p:cNvPr id="6147" name="Picture 4" descr="31"/>
          <p:cNvPicPr preferRelativeResize="0">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a:xfrm>
            <a:off x="-279404" y="1557338"/>
            <a:ext cx="6340475" cy="5216525"/>
          </a:xfrm>
          <a:noFill/>
        </p:spPr>
      </p:pic>
      <p:sp>
        <p:nvSpPr>
          <p:cNvPr id="6148" name="TextBox 5"/>
          <p:cNvSpPr txBox="1">
            <a:spLocks noChangeArrowheads="1"/>
          </p:cNvSpPr>
          <p:nvPr/>
        </p:nvSpPr>
        <p:spPr bwMode="auto">
          <a:xfrm>
            <a:off x="5000625" y="1565275"/>
            <a:ext cx="3929063"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marR="0" lvl="0" indent="-457200" algn="l" defTabSz="914400" rtl="0" eaLnBrk="1" fontAlgn="base" latinLnBrk="0" hangingPunct="1">
              <a:lnSpc>
                <a:spcPct val="100000"/>
              </a:lnSpc>
              <a:spcBef>
                <a:spcPts val="1200"/>
              </a:spcBef>
              <a:spcAft>
                <a:spcPts val="12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RAMs typically contain several memory locations</a:t>
            </a:r>
          </a:p>
          <a:p>
            <a:pPr marL="457200" marR="0" lvl="0" indent="-457200" algn="l" defTabSz="914400" rtl="0" eaLnBrk="1" fontAlgn="base" latinLnBrk="0" hangingPunct="1">
              <a:lnSpc>
                <a:spcPct val="100000"/>
              </a:lnSpc>
              <a:spcBef>
                <a:spcPts val="1200"/>
              </a:spcBef>
              <a:spcAft>
                <a:spcPts val="12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To read/write to a particular location, an address must be provided and decoded</a:t>
            </a:r>
          </a:p>
          <a:p>
            <a:pPr marL="457200" marR="0" lvl="0" indent="-457200" algn="l" defTabSz="914400" rtl="0" eaLnBrk="1" fontAlgn="base" latinLnBrk="0" hangingPunct="1">
              <a:lnSpc>
                <a:spcPct val="100000"/>
              </a:lnSpc>
              <a:spcBef>
                <a:spcPts val="1200"/>
              </a:spcBef>
              <a:spcAft>
                <a:spcPts val="12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Memory decoding is necessary</a:t>
            </a:r>
          </a:p>
          <a:p>
            <a:pPr marL="457200" marR="0" lvl="0" indent="-457200" algn="l" defTabSz="914400" rtl="0" eaLnBrk="1" fontAlgn="base" latinLnBrk="0" hangingPunct="1">
              <a:lnSpc>
                <a:spcPct val="100000"/>
              </a:lnSpc>
              <a:spcBef>
                <a:spcPts val="1200"/>
              </a:spcBef>
              <a:spcAft>
                <a:spcPts val="12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This takes place within the RAM</a:t>
            </a:r>
          </a:p>
        </p:txBody>
      </p:sp>
      <p:sp>
        <p:nvSpPr>
          <p:cNvPr id="6149" name="TextBox 6"/>
          <p:cNvSpPr txBox="1">
            <a:spLocks noChangeArrowheads="1"/>
          </p:cNvSpPr>
          <p:nvPr/>
        </p:nvSpPr>
        <p:spPr bwMode="auto">
          <a:xfrm>
            <a:off x="2928938" y="4572000"/>
            <a:ext cx="1500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mn-cs"/>
              </a:rPr>
              <a:t>6116</a:t>
            </a:r>
            <a:endParaRPr kumimoji="0" lang="en-US" altLang="en-US" sz="20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mn-cs"/>
              </a:rPr>
              <a:t>(2k </a:t>
            </a:r>
            <a:r>
              <a:rPr kumimoji="0" lang="en-US" altLang="en-US" sz="20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RAM)</a:t>
            </a:r>
          </a:p>
        </p:txBody>
      </p:sp>
      <p:sp>
        <p:nvSpPr>
          <p:cNvPr id="6150" name="TextBox 7"/>
          <p:cNvSpPr txBox="1">
            <a:spLocks noChangeArrowheads="1"/>
          </p:cNvSpPr>
          <p:nvPr/>
        </p:nvSpPr>
        <p:spPr bwMode="auto">
          <a:xfrm>
            <a:off x="357188" y="2428875"/>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Address Bus</a:t>
            </a:r>
          </a:p>
        </p:txBody>
      </p:sp>
      <p:sp>
        <p:nvSpPr>
          <p:cNvPr id="6151" name="TextBox 8"/>
          <p:cNvSpPr txBox="1">
            <a:spLocks noChangeArrowheads="1"/>
          </p:cNvSpPr>
          <p:nvPr/>
        </p:nvSpPr>
        <p:spPr bwMode="auto">
          <a:xfrm>
            <a:off x="428625" y="3643313"/>
            <a:ext cx="928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Data  Bus</a:t>
            </a:r>
          </a:p>
        </p:txBody>
      </p:sp>
      <p:sp>
        <p:nvSpPr>
          <p:cNvPr id="9" name="TextBox 8"/>
          <p:cNvSpPr txBox="1">
            <a:spLocks noChangeArrowheads="1"/>
          </p:cNvSpPr>
          <p:nvPr/>
        </p:nvSpPr>
        <p:spPr bwMode="auto">
          <a:xfrm>
            <a:off x="1372959" y="2899910"/>
            <a:ext cx="642938"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A10</a:t>
            </a: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7" name="Group 6"/>
          <p:cNvGrpSpPr/>
          <p:nvPr/>
        </p:nvGrpSpPr>
        <p:grpSpPr>
          <a:xfrm>
            <a:off x="203200" y="4509592"/>
            <a:ext cx="1283155" cy="1348118"/>
            <a:chOff x="203200" y="4509592"/>
            <a:chExt cx="1283155" cy="1348118"/>
          </a:xfrm>
        </p:grpSpPr>
        <p:sp>
          <p:nvSpPr>
            <p:cNvPr id="6" name="Rectangle 5"/>
            <p:cNvSpPr/>
            <p:nvPr/>
          </p:nvSpPr>
          <p:spPr>
            <a:xfrm>
              <a:off x="203200" y="4572000"/>
              <a:ext cx="1093788" cy="1071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p:cNvPicPr>
              <a:picLocks noChangeAspect="1"/>
            </p:cNvPicPr>
            <p:nvPr/>
          </p:nvPicPr>
          <p:blipFill>
            <a:blip r:embed="rId7"/>
            <a:stretch>
              <a:fillRect/>
            </a:stretch>
          </p:blipFill>
          <p:spPr>
            <a:xfrm>
              <a:off x="737859" y="4509592"/>
              <a:ext cx="748496" cy="1348118"/>
            </a:xfrm>
            <a:prstGeom prst="rect">
              <a:avLst/>
            </a:prstGeom>
          </p:spPr>
        </p:pic>
      </p:gr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3613" y="6297613"/>
            <a:ext cx="406400" cy="406400"/>
          </a:xfrm>
          <a:prstGeom prst="rect">
            <a:avLst/>
          </a:prstGeom>
        </p:spPr>
      </p:pic>
      <p:sp>
        <p:nvSpPr>
          <p:cNvPr id="6152" name="TextBox 9"/>
          <p:cNvSpPr txBox="1">
            <a:spLocks noChangeArrowheads="1"/>
          </p:cNvSpPr>
          <p:nvPr/>
        </p:nvSpPr>
        <p:spPr bwMode="auto">
          <a:xfrm>
            <a:off x="1357313" y="5643563"/>
            <a:ext cx="9286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Control Bus</a:t>
            </a:r>
          </a:p>
        </p:txBody>
      </p:sp>
    </p:spTree>
    <p:custDataLst>
      <p:tags r:id="rId1"/>
    </p:custDataLst>
    <p:extLst>
      <p:ext uri="{BB962C8B-B14F-4D97-AF65-F5344CB8AC3E}">
        <p14:creationId xmlns:p14="http://schemas.microsoft.com/office/powerpoint/2010/main" val="675780766"/>
      </p:ext>
    </p:extLst>
  </p:cSld>
  <p:clrMapOvr>
    <a:masterClrMapping/>
  </p:clrMapOvr>
  <mc:AlternateContent xmlns:mc="http://schemas.openxmlformats.org/markup-compatibility/2006" xmlns:p14="http://schemas.microsoft.com/office/powerpoint/2010/main">
    <mc:Choice Requires="p14">
      <p:transition spd="slow" p14:dur="2000" advTm="108964"/>
    </mc:Choice>
    <mc:Fallback xmlns="">
      <p:transition spd="slow" advTm="108964"/>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9" presetClass="entr" presetSubtype="0" fill="hold" nodeType="afterEffect">
                                  <p:stCondLst>
                                    <p:cond delay="0"/>
                                  </p:stCondLst>
                                  <p:childTnLst>
                                    <p:set>
                                      <p:cBhvr>
                                        <p:cTn id="9" dur="1" fill="hold">
                                          <p:stCondLst>
                                            <p:cond delay="0"/>
                                          </p:stCondLst>
                                        </p:cTn>
                                        <p:tgtEl>
                                          <p:spTgt spid="6147"/>
                                        </p:tgtEl>
                                        <p:attrNameLst>
                                          <p:attrName>style.visibility</p:attrName>
                                        </p:attrNameLst>
                                      </p:cBhvr>
                                      <p:to>
                                        <p:strVal val="visible"/>
                                      </p:to>
                                    </p:set>
                                    <p:animEffect transition="in" filter="dissolve">
                                      <p:cBhvr>
                                        <p:cTn id="10" dur="500"/>
                                        <p:tgtEl>
                                          <p:spTgt spid="6147"/>
                                        </p:tgtEl>
                                      </p:cBhvr>
                                    </p:animEffect>
                                  </p:childTnLst>
                                </p:cTn>
                              </p:par>
                            </p:childTnLst>
                          </p:cTn>
                        </p:par>
                        <p:par>
                          <p:cTn id="11" fill="hold" nodeType="afterGroup">
                            <p:stCondLst>
                              <p:cond delay="501"/>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150"/>
                                        </p:tgtEl>
                                        <p:attrNameLst>
                                          <p:attrName>style.visibility</p:attrName>
                                        </p:attrNameLst>
                                      </p:cBhvr>
                                      <p:to>
                                        <p:strVal val="visible"/>
                                      </p:to>
                                    </p:set>
                                    <p:animEffect transition="in" filter="dissolve">
                                      <p:cBhvr>
                                        <p:cTn id="18" dur="500"/>
                                        <p:tgtEl>
                                          <p:spTgt spid="615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149"/>
                                        </p:tgtEl>
                                        <p:attrNameLst>
                                          <p:attrName>style.visibility</p:attrName>
                                        </p:attrNameLst>
                                      </p:cBhvr>
                                      <p:to>
                                        <p:strVal val="visible"/>
                                      </p:to>
                                    </p:set>
                                    <p:animEffect transition="in" filter="dissolve">
                                      <p:cBhvr>
                                        <p:cTn id="23" dur="500"/>
                                        <p:tgtEl>
                                          <p:spTgt spid="614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151"/>
                                        </p:tgtEl>
                                        <p:attrNameLst>
                                          <p:attrName>style.visibility</p:attrName>
                                        </p:attrNameLst>
                                      </p:cBhvr>
                                      <p:to>
                                        <p:strVal val="visible"/>
                                      </p:to>
                                    </p:set>
                                    <p:animEffect transition="in" filter="dissolve">
                                      <p:cBhvr>
                                        <p:cTn id="28" dur="500"/>
                                        <p:tgtEl>
                                          <p:spTgt spid="615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152"/>
                                        </p:tgtEl>
                                        <p:attrNameLst>
                                          <p:attrName>style.visibility</p:attrName>
                                        </p:attrNameLst>
                                      </p:cBhvr>
                                      <p:to>
                                        <p:strVal val="visible"/>
                                      </p:to>
                                    </p:set>
                                    <p:animEffect transition="in" filter="dissolve">
                                      <p:cBhvr>
                                        <p:cTn id="33" dur="500"/>
                                        <p:tgtEl>
                                          <p:spTgt spid="615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6148">
                                            <p:txEl>
                                              <p:pRg st="0" end="0"/>
                                            </p:txEl>
                                          </p:spTgt>
                                        </p:tgtEl>
                                        <p:attrNameLst>
                                          <p:attrName>style.visibility</p:attrName>
                                        </p:attrNameLst>
                                      </p:cBhvr>
                                      <p:to>
                                        <p:strVal val="visible"/>
                                      </p:to>
                                    </p:set>
                                    <p:animEffect transition="in" filter="wipe(left)">
                                      <p:cBhvr>
                                        <p:cTn id="38" dur="500"/>
                                        <p:tgtEl>
                                          <p:spTgt spid="6148">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6148">
                                            <p:txEl>
                                              <p:pRg st="1" end="1"/>
                                            </p:txEl>
                                          </p:spTgt>
                                        </p:tgtEl>
                                        <p:attrNameLst>
                                          <p:attrName>style.visibility</p:attrName>
                                        </p:attrNameLst>
                                      </p:cBhvr>
                                      <p:to>
                                        <p:strVal val="visible"/>
                                      </p:to>
                                    </p:set>
                                    <p:animEffect transition="in" filter="wipe(left)">
                                      <p:cBhvr>
                                        <p:cTn id="43" dur="500"/>
                                        <p:tgtEl>
                                          <p:spTgt spid="6148">
                                            <p:txEl>
                                              <p:pRg st="1" end="1"/>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6148">
                                            <p:txEl>
                                              <p:pRg st="2" end="2"/>
                                            </p:txEl>
                                          </p:spTgt>
                                        </p:tgtEl>
                                        <p:attrNameLst>
                                          <p:attrName>style.visibility</p:attrName>
                                        </p:attrNameLst>
                                      </p:cBhvr>
                                      <p:to>
                                        <p:strVal val="visible"/>
                                      </p:to>
                                    </p:set>
                                    <p:animEffect transition="in" filter="wipe(left)">
                                      <p:cBhvr>
                                        <p:cTn id="48" dur="500"/>
                                        <p:tgtEl>
                                          <p:spTgt spid="6148">
                                            <p:txEl>
                                              <p:pRg st="2" end="2"/>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6148">
                                            <p:txEl>
                                              <p:pRg st="3" end="3"/>
                                            </p:txEl>
                                          </p:spTgt>
                                        </p:tgtEl>
                                        <p:attrNameLst>
                                          <p:attrName>style.visibility</p:attrName>
                                        </p:attrNameLst>
                                      </p:cBhvr>
                                      <p:to>
                                        <p:strVal val="visible"/>
                                      </p:to>
                                    </p:set>
                                    <p:animEffect transition="in" filter="wipe(left)">
                                      <p:cBhvr>
                                        <p:cTn id="53" dur="500"/>
                                        <p:tgtEl>
                                          <p:spTgt spid="61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4" fill="hold" display="0">
                  <p:stCondLst>
                    <p:cond delay="indefinite"/>
                  </p:stCondLst>
                  <p:endCondLst>
                    <p:cond evt="onStopAudio" delay="0">
                      <p:tgtEl>
                        <p:sldTgt/>
                      </p:tgtEl>
                    </p:cond>
                  </p:endCondLst>
                </p:cTn>
                <p:tgtEl>
                  <p:spTgt spid="2"/>
                </p:tgtEl>
              </p:cMediaNode>
            </p:audio>
          </p:childTnLst>
        </p:cTn>
      </p:par>
    </p:tnLst>
    <p:bldLst>
      <p:bldP spid="6149" grpId="0"/>
      <p:bldP spid="6150" grpId="0"/>
      <p:bldP spid="6151" grpId="0"/>
      <p:bldP spid="9" grpId="0" animBg="1"/>
      <p:bldP spid="6152" grpId="0"/>
    </p:bld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solidFill>
            <a:srgbClr val="66FFFF"/>
          </a:solidFill>
        </p:spPr>
        <p:txBody>
          <a:bodyPr/>
          <a:lstStyle/>
          <a:p>
            <a:pPr eaLnBrk="1" hangingPunct="1"/>
            <a:r>
              <a:rPr lang="en-US" altLang="en-US" smtClean="0"/>
              <a:t>Accessing Memory Devices</a:t>
            </a:r>
          </a:p>
        </p:txBody>
      </p:sp>
      <p:sp>
        <p:nvSpPr>
          <p:cNvPr id="3" name="Content Placeholder 2"/>
          <p:cNvSpPr>
            <a:spLocks noGrp="1"/>
          </p:cNvSpPr>
          <p:nvPr>
            <p:ph idx="4294967295"/>
          </p:nvPr>
        </p:nvSpPr>
        <p:spPr/>
        <p:txBody>
          <a:bodyPr/>
          <a:lstStyle/>
          <a:p>
            <a:pPr eaLnBrk="1" hangingPunct="1"/>
            <a:r>
              <a:rPr lang="en-US" altLang="en-US" sz="2800" smtClean="0"/>
              <a:t>During a memory or I/O </a:t>
            </a:r>
            <a:r>
              <a:rPr lang="en-US" altLang="en-US" sz="2800" b="1" smtClean="0">
                <a:solidFill>
                  <a:srgbClr val="FF0000"/>
                </a:solidFill>
              </a:rPr>
              <a:t>READ cycle</a:t>
            </a:r>
            <a:r>
              <a:rPr lang="en-US" altLang="en-US" sz="2800" smtClean="0"/>
              <a:t>,</a:t>
            </a:r>
          </a:p>
          <a:p>
            <a:pPr lvl="1" eaLnBrk="1" hangingPunct="1"/>
            <a:r>
              <a:rPr lang="en-US" altLang="en-US" sz="2400" smtClean="0"/>
              <a:t>Processor puts address on Address Bus</a:t>
            </a:r>
          </a:p>
          <a:p>
            <a:pPr lvl="1" eaLnBrk="1" hangingPunct="1"/>
            <a:r>
              <a:rPr lang="en-US" altLang="en-US" sz="2400" smtClean="0"/>
              <a:t>Processor generates a Read Signal</a:t>
            </a:r>
          </a:p>
          <a:p>
            <a:pPr lvl="1" eaLnBrk="1" hangingPunct="1"/>
            <a:r>
              <a:rPr lang="en-US" altLang="en-US" sz="2400" smtClean="0"/>
              <a:t>Memory or I/O Device place data on Data Bus</a:t>
            </a:r>
          </a:p>
          <a:p>
            <a:pPr lvl="1" eaLnBrk="1" hangingPunct="1"/>
            <a:r>
              <a:rPr lang="en-US" altLang="en-US" sz="2400" smtClean="0"/>
              <a:t>Processor reads Data Bus</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507"/>
    </mc:Choice>
    <mc:Fallback xmlns="">
      <p:transition spd="slow" advTm="34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r>
              <a:rPr lang="en-US" altLang="en-US" sz="2800" smtClean="0"/>
              <a:t>During a memory or I/O </a:t>
            </a:r>
            <a:r>
              <a:rPr lang="en-US" altLang="en-US" sz="2800" b="1" smtClean="0">
                <a:solidFill>
                  <a:srgbClr val="FF0000"/>
                </a:solidFill>
              </a:rPr>
              <a:t>WRITE cycle</a:t>
            </a:r>
            <a:r>
              <a:rPr lang="en-US" altLang="en-US" sz="2800" smtClean="0"/>
              <a:t>,</a:t>
            </a:r>
          </a:p>
          <a:p>
            <a:pPr lvl="1" eaLnBrk="1" hangingPunct="1"/>
            <a:r>
              <a:rPr lang="en-US" altLang="en-US" sz="2400" smtClean="0"/>
              <a:t>Processor puts address on Address Bus</a:t>
            </a:r>
          </a:p>
          <a:p>
            <a:pPr lvl="1" eaLnBrk="1" hangingPunct="1"/>
            <a:r>
              <a:rPr lang="en-US" altLang="en-US" sz="2400" smtClean="0"/>
              <a:t>Processor puts data on Data Bus</a:t>
            </a:r>
          </a:p>
          <a:p>
            <a:pPr lvl="1" eaLnBrk="1" hangingPunct="1"/>
            <a:r>
              <a:rPr lang="en-US" altLang="en-US" sz="2400" smtClean="0"/>
              <a:t>Processor generates a Write Signal</a:t>
            </a:r>
          </a:p>
          <a:p>
            <a:pPr lvl="1" eaLnBrk="1" hangingPunct="1"/>
            <a:r>
              <a:rPr lang="en-US" altLang="en-US" sz="2400" smtClean="0"/>
              <a:t>Memory or I/O Device will latch the data in </a:t>
            </a:r>
            <a:endParaRPr lang="en-US" altLang="en-US" smtClean="0"/>
          </a:p>
        </p:txBody>
      </p:sp>
      <p:sp>
        <p:nvSpPr>
          <p:cNvPr id="4" name="Title 1"/>
          <p:cNvSpPr txBox="1">
            <a:spLocks/>
          </p:cNvSpPr>
          <p:nvPr/>
        </p:nvSpPr>
        <p:spPr bwMode="auto">
          <a:xfrm>
            <a:off x="500063" y="285750"/>
            <a:ext cx="8229600" cy="1143000"/>
          </a:xfrm>
          <a:prstGeom prst="rect">
            <a:avLst/>
          </a:prstGeom>
          <a:solidFill>
            <a:srgbClr val="66FFFF"/>
          </a:solidFill>
          <a:ln w="9525">
            <a:noFill/>
            <a:miter lim="800000"/>
            <a:headEnd/>
            <a:tailEnd/>
          </a:ln>
        </p:spPr>
        <p:txBody>
          <a:bodyPr anchor="ctr"/>
          <a:lstStyle/>
          <a:p>
            <a:pPr algn="ctr" eaLnBrk="1" hangingPunct="1">
              <a:defRPr/>
            </a:pPr>
            <a:r>
              <a:rPr lang="en-US" sz="4400">
                <a:latin typeface="+mj-lt"/>
                <a:ea typeface="+mj-ea"/>
                <a:cs typeface="+mj-cs"/>
              </a:rPr>
              <a:t>Accessing Memory Devices</a:t>
            </a:r>
            <a:endParaRPr lang="en-US" sz="4400" dirty="0">
              <a:latin typeface="+mj-lt"/>
              <a:ea typeface="+mj-ea"/>
              <a:cs typeface="+mj-cs"/>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533"/>
    </mc:Choice>
    <mc:Fallback xmlns="">
      <p:transition spd="slow" advTm="33533"/>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1"/>
                            </p:stCondLst>
                            <p:childTnLst>
                              <p:par>
                                <p:cTn id="8" presetID="9" presetClass="entr" presetSubtype="0" fill="hold"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childTnLst>
                          </p:cTn>
                        </p:par>
                        <p:par>
                          <p:cTn id="11" fill="hold" nodeType="afterGroup">
                            <p:stCondLst>
                              <p:cond delay="501"/>
                            </p:stCondLst>
                            <p:childTnLst>
                              <p:par>
                                <p:cTn id="12" presetID="22" presetClass="entr" presetSubtype="8"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500"/>
                                        <p:tgtEl>
                                          <p:spTgt spid="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500"/>
                                        <p:tgtEl>
                                          <p:spTgt spid="3">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left)">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928688" y="3286125"/>
            <a:ext cx="3643312" cy="1285875"/>
            <a:chOff x="928662" y="3286124"/>
            <a:chExt cx="3643338" cy="1285884"/>
          </a:xfrm>
        </p:grpSpPr>
        <p:sp>
          <p:nvSpPr>
            <p:cNvPr id="12" name="Rectangle 11"/>
            <p:cNvSpPr/>
            <p:nvPr/>
          </p:nvSpPr>
          <p:spPr>
            <a:xfrm>
              <a:off x="928662" y="3286124"/>
              <a:ext cx="2428892" cy="1285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p:nvSpPr>
          <p:spPr>
            <a:xfrm>
              <a:off x="3071802" y="3786191"/>
              <a:ext cx="1500198"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7170" name="Picture 4" descr="33"/>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a:xfrm>
            <a:off x="179388" y="1425575"/>
            <a:ext cx="5976937" cy="5432425"/>
          </a:xfrm>
          <a:noFill/>
        </p:spPr>
      </p:pic>
      <p:sp>
        <p:nvSpPr>
          <p:cNvPr id="17412" name="Rectangle 2"/>
          <p:cNvSpPr>
            <a:spLocks noGrp="1" noChangeArrowheads="1"/>
          </p:cNvSpPr>
          <p:nvPr>
            <p:ph type="title"/>
          </p:nvPr>
        </p:nvSpPr>
        <p:spPr>
          <a:solidFill>
            <a:srgbClr val="66FFFF"/>
          </a:solidFill>
        </p:spPr>
        <p:txBody>
          <a:bodyPr/>
          <a:lstStyle/>
          <a:p>
            <a:pPr eaLnBrk="1" hangingPunct="1"/>
            <a:r>
              <a:rPr lang="en-US" altLang="en-US" sz="4000" b="1" smtClean="0"/>
              <a:t>Partial and Full Address Decoding</a:t>
            </a:r>
            <a:endParaRPr lang="en-GB" altLang="en-US" sz="4000" b="1" smtClean="0"/>
          </a:p>
        </p:txBody>
      </p:sp>
      <p:sp>
        <p:nvSpPr>
          <p:cNvPr id="7173" name="Text Box 6"/>
          <p:cNvSpPr txBox="1">
            <a:spLocks noChangeArrowheads="1"/>
          </p:cNvSpPr>
          <p:nvPr/>
        </p:nvSpPr>
        <p:spPr bwMode="auto">
          <a:xfrm>
            <a:off x="1000125" y="1357313"/>
            <a:ext cx="7858125"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Arial" panose="020B0604020202020204" pitchFamily="34" charset="0"/>
                <a:ea typeface="宋体" panose="02010600030101010101" pitchFamily="2" charset="-122"/>
                <a:cs typeface="+mn-cs"/>
              </a:rPr>
              <a:t>Partial Address Decoding</a:t>
            </a: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CPU has </a:t>
            </a:r>
            <a:r>
              <a:rPr kumimoji="0" lang="en-US" altLang="zh-CN" sz="20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16 </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address lines (A0 – </a:t>
            </a:r>
            <a:r>
              <a:rPr kumimoji="0" lang="en-US" altLang="zh-CN" sz="20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A15)</a:t>
            </a:r>
            <a:endPar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Some are used to address the RAM (A0 – </a:t>
            </a:r>
            <a:r>
              <a:rPr kumimoji="0" lang="en-US" altLang="zh-CN" sz="20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A10)</a:t>
            </a:r>
            <a:endPar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Some are not used (</a:t>
            </a:r>
            <a:r>
              <a:rPr kumimoji="0" lang="en-US" altLang="zh-CN" sz="20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A11 </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r>
              <a:rPr kumimoji="0" lang="en-US" altLang="zh-CN" sz="20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A15)</a:t>
            </a:r>
            <a:endPar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This causes </a:t>
            </a:r>
            <a:r>
              <a:rPr kumimoji="0" lang="en-US" altLang="zh-CN" sz="2000" b="1" i="0" u="none" strike="noStrike" kern="1200" cap="none" spc="0" normalizeH="0" baseline="0" noProof="0" dirty="0">
                <a:ln>
                  <a:noFill/>
                </a:ln>
                <a:solidFill>
                  <a:srgbClr val="00B050"/>
                </a:solidFill>
                <a:effectLst/>
                <a:uLnTx/>
                <a:uFillTx/>
                <a:latin typeface="Arial" panose="020B0604020202020204" pitchFamily="34" charset="0"/>
                <a:ea typeface="宋体" panose="02010600030101010101" pitchFamily="2" charset="-122"/>
                <a:cs typeface="+mn-cs"/>
              </a:rPr>
              <a:t>Memory </a:t>
            </a:r>
            <a:r>
              <a:rPr kumimoji="0" lang="en-US" altLang="zh-CN" sz="2000" b="1" i="0" u="none" strike="noStrike" kern="1200" cap="none" spc="0" normalizeH="0" baseline="0" noProof="0" dirty="0" err="1">
                <a:ln>
                  <a:noFill/>
                </a:ln>
                <a:solidFill>
                  <a:srgbClr val="00B050"/>
                </a:solidFill>
                <a:effectLst/>
                <a:uLnTx/>
                <a:uFillTx/>
                <a:latin typeface="Arial" panose="020B0604020202020204" pitchFamily="34" charset="0"/>
                <a:ea typeface="宋体" panose="02010600030101010101" pitchFamily="2" charset="-122"/>
                <a:cs typeface="+mn-cs"/>
              </a:rPr>
              <a:t>Foldover</a:t>
            </a:r>
            <a:r>
              <a:rPr kumimoji="0" lang="en-US" altLang="zh-CN" sz="2000" b="1" i="0" u="none" strike="noStrike" kern="1200" cap="none" spc="0" normalizeH="0" baseline="0" noProof="0" dirty="0">
                <a:ln>
                  <a:noFill/>
                </a:ln>
                <a:solidFill>
                  <a:srgbClr val="00B050"/>
                </a:solidFill>
                <a:effectLst/>
                <a:uLnTx/>
                <a:uFillTx/>
                <a:latin typeface="Arial" panose="020B0604020202020204" pitchFamily="34" charset="0"/>
                <a:ea typeface="宋体"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each location has &gt; 1 address</a:t>
            </a: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endParaRPr kumimoji="0" lang="en-GB"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414" name="TextBox 8"/>
          <p:cNvSpPr txBox="1">
            <a:spLocks noChangeArrowheads="1"/>
          </p:cNvSpPr>
          <p:nvPr/>
        </p:nvSpPr>
        <p:spPr bwMode="auto">
          <a:xfrm>
            <a:off x="2071688" y="4214813"/>
            <a:ext cx="6429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mn-cs"/>
              </a:rPr>
              <a:t>A 13</a:t>
            </a:r>
          </a:p>
        </p:txBody>
      </p:sp>
      <p:sp>
        <p:nvSpPr>
          <p:cNvPr id="10" name="Rectangle 9"/>
          <p:cNvSpPr/>
          <p:nvPr/>
        </p:nvSpPr>
        <p:spPr>
          <a:xfrm>
            <a:off x="1928813" y="3357563"/>
            <a:ext cx="785812" cy="121443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8"/>
          <p:cNvSpPr txBox="1">
            <a:spLocks noChangeArrowheads="1"/>
          </p:cNvSpPr>
          <p:nvPr/>
        </p:nvSpPr>
        <p:spPr bwMode="auto">
          <a:xfrm>
            <a:off x="5072063" y="4108450"/>
            <a:ext cx="378618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altLang="en-US"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E.g. </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following Addresses all access the same memory location in the RAM </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0234H</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lang="en-US" altLang="en-US" sz="1800" dirty="0">
                <a:solidFill>
                  <a:prstClr val="black"/>
                </a:solidFill>
                <a:latin typeface="Arial" panose="020B0604020202020204" pitchFamily="34" charset="0"/>
              </a:rPr>
              <a:t>1</a:t>
            </a: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234H </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and </a:t>
            </a:r>
            <a:r>
              <a:rPr lang="en-US" altLang="en-US" sz="1800" dirty="0">
                <a:solidFill>
                  <a:prstClr val="black"/>
                </a:solidFill>
                <a:latin typeface="Arial" panose="020B0604020202020204" pitchFamily="34" charset="0"/>
              </a:rPr>
              <a:t>9</a:t>
            </a: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234H</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Memory folds over </a:t>
            </a:r>
            <a:r>
              <a:rPr kumimoji="0" lang="en-US" altLang="en-US" sz="2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mn-cs"/>
              </a:rPr>
              <a:t>2</a:t>
            </a:r>
            <a:r>
              <a:rPr kumimoji="0" lang="en-US" altLang="en-US" sz="2400" b="0" i="0" u="none" strike="noStrike" kern="1200" cap="none" spc="0" normalizeH="0" baseline="30000" noProof="0" dirty="0">
                <a:ln>
                  <a:noFill/>
                </a:ln>
                <a:solidFill>
                  <a:srgbClr val="FF0000"/>
                </a:solidFill>
                <a:effectLst/>
                <a:uLnTx/>
                <a:uFillTx/>
                <a:latin typeface="Arial" panose="020B0604020202020204" pitchFamily="34" charset="0"/>
                <a:ea typeface="+mn-ea"/>
                <a:cs typeface="+mn-cs"/>
              </a:rPr>
              <a:t>5</a:t>
            </a:r>
            <a:r>
              <a:rPr kumimoji="0" lang="en-US" altLang="en-US" sz="2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mn-cs"/>
              </a:rPr>
              <a:t> </a:t>
            </a:r>
            <a:r>
              <a:rPr kumimoji="0" lang="en-US" altLang="en-US" sz="24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or </a:t>
            </a:r>
            <a:r>
              <a:rPr kumimoji="0" lang="en-US" altLang="en-US" sz="2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mn-cs"/>
              </a:rPr>
              <a:t>32 </a:t>
            </a:r>
            <a:r>
              <a:rPr kumimoji="0" lang="en-US" altLang="en-US" sz="24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times</a:t>
            </a:r>
          </a:p>
        </p:txBody>
      </p:sp>
      <p:sp>
        <p:nvSpPr>
          <p:cNvPr id="5" name="TextBox 4"/>
          <p:cNvSpPr txBox="1"/>
          <p:nvPr/>
        </p:nvSpPr>
        <p:spPr>
          <a:xfrm>
            <a:off x="426558" y="3126097"/>
            <a:ext cx="461665" cy="1964705"/>
          </a:xfrm>
          <a:prstGeom prst="rect">
            <a:avLst/>
          </a:prstGeom>
          <a:solidFill>
            <a:schemeClr val="bg1"/>
          </a:solid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8080 Address Bus</a:t>
            </a:r>
            <a:endPar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3821906" y="4961771"/>
            <a:ext cx="680507" cy="369332"/>
          </a:xfrm>
          <a:prstGeom prst="rect">
            <a:avLst/>
          </a:prstGeom>
          <a:solidFill>
            <a:schemeClr val="bg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6116</a:t>
            </a:r>
            <a:endPar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extBox 6"/>
          <p:cNvSpPr txBox="1"/>
          <p:nvPr/>
        </p:nvSpPr>
        <p:spPr>
          <a:xfrm>
            <a:off x="2058739" y="4721470"/>
            <a:ext cx="595035" cy="369332"/>
          </a:xfrm>
          <a:prstGeom prst="rect">
            <a:avLst/>
          </a:prstGeom>
          <a:solidFill>
            <a:schemeClr val="bg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A10</a:t>
            </a:r>
            <a:endPar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7"/>
          <p:cNvSpPr/>
          <p:nvPr/>
        </p:nvSpPr>
        <p:spPr>
          <a:xfrm>
            <a:off x="1888348" y="4572000"/>
            <a:ext cx="785812" cy="200025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p:nvSpPr>
        <p:spPr>
          <a:xfrm>
            <a:off x="2032761" y="4150537"/>
            <a:ext cx="577915" cy="369332"/>
          </a:xfrm>
          <a:prstGeom prst="rect">
            <a:avLst/>
          </a:prstGeom>
          <a:solidFill>
            <a:srgbClr val="66CCFF"/>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A11</a:t>
            </a:r>
            <a:endPar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TextBox 13"/>
          <p:cNvSpPr txBox="1"/>
          <p:nvPr/>
        </p:nvSpPr>
        <p:spPr>
          <a:xfrm>
            <a:off x="2047381" y="3362028"/>
            <a:ext cx="595035" cy="369332"/>
          </a:xfrm>
          <a:prstGeom prst="rect">
            <a:avLst/>
          </a:prstGeom>
          <a:solidFill>
            <a:srgbClr val="66CCFF"/>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A15</a:t>
            </a:r>
            <a:endPar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3613" y="6297613"/>
            <a:ext cx="406400" cy="406400"/>
          </a:xfrm>
          <a:prstGeom prst="rect">
            <a:avLst/>
          </a:prstGeom>
        </p:spPr>
      </p:pic>
    </p:spTree>
    <p:custDataLst>
      <p:tags r:id="rId1"/>
    </p:custDataLst>
    <p:extLst>
      <p:ext uri="{BB962C8B-B14F-4D97-AF65-F5344CB8AC3E}">
        <p14:creationId xmlns:p14="http://schemas.microsoft.com/office/powerpoint/2010/main" val="1499844618"/>
      </p:ext>
    </p:extLst>
  </p:cSld>
  <p:clrMapOvr>
    <a:masterClrMapping/>
  </p:clrMapOvr>
  <mc:AlternateContent xmlns:mc="http://schemas.openxmlformats.org/markup-compatibility/2006" xmlns:p14="http://schemas.microsoft.com/office/powerpoint/2010/main">
    <mc:Choice Requires="p14">
      <p:transition spd="slow" p14:dur="2000" advTm="73944"/>
    </mc:Choice>
    <mc:Fallback xmlns="">
      <p:transition spd="slow" advTm="73944"/>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9" presetClass="entr" presetSubtype="0" fill="hold" nodeType="after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dissolve">
                                      <p:cBhvr>
                                        <p:cTn id="10" dur="500"/>
                                        <p:tgtEl>
                                          <p:spTgt spid="7170"/>
                                        </p:tgtEl>
                                      </p:cBhvr>
                                    </p:animEffect>
                                  </p:childTnLst>
                                </p:cTn>
                              </p:par>
                            </p:childTnLst>
                          </p:cTn>
                        </p:par>
                        <p:par>
                          <p:cTn id="11" fill="hold" nodeType="afterGroup">
                            <p:stCondLst>
                              <p:cond delay="501"/>
                            </p:stCondLst>
                            <p:childTnLst>
                              <p:par>
                                <p:cTn id="12" presetID="9" presetClass="entr" presetSubtype="0" fill="hold" nodeType="afterEffect">
                                  <p:stCondLst>
                                    <p:cond delay="0"/>
                                  </p:stCondLst>
                                  <p:childTnLst>
                                    <p:set>
                                      <p:cBhvr>
                                        <p:cTn id="13" dur="1" fill="hold">
                                          <p:stCondLst>
                                            <p:cond delay="0"/>
                                          </p:stCondLst>
                                        </p:cTn>
                                        <p:tgtEl>
                                          <p:spTgt spid="7173">
                                            <p:txEl>
                                              <p:pRg st="0" end="0"/>
                                            </p:txEl>
                                          </p:spTgt>
                                        </p:tgtEl>
                                        <p:attrNameLst>
                                          <p:attrName>style.visibility</p:attrName>
                                        </p:attrNameLst>
                                      </p:cBhvr>
                                      <p:to>
                                        <p:strVal val="visible"/>
                                      </p:to>
                                    </p:set>
                                    <p:animEffect transition="in" filter="dissolve">
                                      <p:cBhvr>
                                        <p:cTn id="14" dur="500"/>
                                        <p:tgtEl>
                                          <p:spTgt spid="7173">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7173">
                                            <p:txEl>
                                              <p:pRg st="1" end="1"/>
                                            </p:txEl>
                                          </p:spTgt>
                                        </p:tgtEl>
                                        <p:attrNameLst>
                                          <p:attrName>style.visibility</p:attrName>
                                        </p:attrNameLst>
                                      </p:cBhvr>
                                      <p:to>
                                        <p:strVal val="visible"/>
                                      </p:to>
                                    </p:set>
                                    <p:animEffect transition="in" filter="wipe(left)">
                                      <p:cBhvr>
                                        <p:cTn id="19" dur="500"/>
                                        <p:tgtEl>
                                          <p:spTgt spid="7173">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7173">
                                            <p:txEl>
                                              <p:pRg st="2" end="2"/>
                                            </p:txEl>
                                          </p:spTgt>
                                        </p:tgtEl>
                                        <p:attrNameLst>
                                          <p:attrName>style.visibility</p:attrName>
                                        </p:attrNameLst>
                                      </p:cBhvr>
                                      <p:to>
                                        <p:strVal val="visible"/>
                                      </p:to>
                                    </p:set>
                                    <p:animEffect transition="in" filter="wipe(left)">
                                      <p:cBhvr>
                                        <p:cTn id="24" dur="500"/>
                                        <p:tgtEl>
                                          <p:spTgt spid="7173">
                                            <p:txEl>
                                              <p:pRg st="2" end="2"/>
                                            </p:txEl>
                                          </p:spTgt>
                                        </p:tgtEl>
                                      </p:cBhvr>
                                    </p:animEffect>
                                  </p:childTnLst>
                                </p:cTn>
                              </p:par>
                            </p:childTnLst>
                          </p:cTn>
                        </p:par>
                        <p:par>
                          <p:cTn id="25" fill="hold" nodeType="afterGroup">
                            <p:stCondLst>
                              <p:cond delay="500"/>
                            </p:stCondLst>
                            <p:childTnLst>
                              <p:par>
                                <p:cTn id="26" presetID="53"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7173">
                                            <p:txEl>
                                              <p:pRg st="3" end="3"/>
                                            </p:txEl>
                                          </p:spTgt>
                                        </p:tgtEl>
                                        <p:attrNameLst>
                                          <p:attrName>style.visibility</p:attrName>
                                        </p:attrNameLst>
                                      </p:cBhvr>
                                      <p:to>
                                        <p:strVal val="visible"/>
                                      </p:to>
                                    </p:set>
                                    <p:animEffect transition="in" filter="wipe(left)">
                                      <p:cBhvr>
                                        <p:cTn id="35" dur="500"/>
                                        <p:tgtEl>
                                          <p:spTgt spid="7173">
                                            <p:txEl>
                                              <p:pRg st="3" end="3"/>
                                            </p:txEl>
                                          </p:spTgt>
                                        </p:tgtEl>
                                      </p:cBhvr>
                                    </p:animEffect>
                                  </p:childTnLst>
                                </p:cTn>
                              </p:par>
                            </p:childTnLst>
                          </p:cTn>
                        </p:par>
                        <p:par>
                          <p:cTn id="36" fill="hold" nodeType="afterGroup">
                            <p:stCondLst>
                              <p:cond delay="500"/>
                            </p:stCondLst>
                            <p:childTnLst>
                              <p:par>
                                <p:cTn id="37" presetID="9" presetClass="exit" presetSubtype="0" fill="hold" nodeType="afterEffect">
                                  <p:stCondLst>
                                    <p:cond delay="0"/>
                                  </p:stCondLst>
                                  <p:childTnLst>
                                    <p:animEffect transition="out" filter="dissolv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childTnLst>
                          </p:cTn>
                        </p:par>
                        <p:par>
                          <p:cTn id="40" fill="hold" nodeType="afterGroup">
                            <p:stCondLst>
                              <p:cond delay="1000"/>
                            </p:stCondLst>
                            <p:childTnLst>
                              <p:par>
                                <p:cTn id="41" presetID="53"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7173">
                                            <p:txEl>
                                              <p:pRg st="4" end="4"/>
                                            </p:txEl>
                                          </p:spTgt>
                                        </p:tgtEl>
                                        <p:attrNameLst>
                                          <p:attrName>style.visibility</p:attrName>
                                        </p:attrNameLst>
                                      </p:cBhvr>
                                      <p:to>
                                        <p:strVal val="visible"/>
                                      </p:to>
                                    </p:set>
                                    <p:animEffect transition="in" filter="wipe(left)">
                                      <p:cBhvr>
                                        <p:cTn id="50" dur="500"/>
                                        <p:tgtEl>
                                          <p:spTgt spid="7173">
                                            <p:txEl>
                                              <p:pRg st="4" end="4"/>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wipe(left)">
                                      <p:cBhvr>
                                        <p:cTn id="55" dur="500"/>
                                        <p:tgtEl>
                                          <p:spTgt spid="9">
                                            <p:txEl>
                                              <p:pRg st="0" end="0"/>
                                            </p:txEl>
                                          </p:spTgt>
                                        </p:tgtEl>
                                      </p:cBhvr>
                                    </p:animEffect>
                                  </p:childTnLst>
                                </p:cTn>
                              </p:par>
                            </p:childTnLst>
                          </p:cTn>
                        </p:par>
                        <p:par>
                          <p:cTn id="56" fill="hold" nodeType="afterGroup">
                            <p:stCondLst>
                              <p:cond delay="500"/>
                            </p:stCondLst>
                            <p:childTnLst>
                              <p:par>
                                <p:cTn id="57" presetID="22" presetClass="entr" presetSubtype="8" fill="hold" nodeType="afterEffect">
                                  <p:stCondLst>
                                    <p:cond delay="0"/>
                                  </p:stCondLst>
                                  <p:childTnLst>
                                    <p:set>
                                      <p:cBhvr>
                                        <p:cTn id="58" dur="1" fill="hold">
                                          <p:stCondLst>
                                            <p:cond delay="0"/>
                                          </p:stCondLst>
                                        </p:cTn>
                                        <p:tgtEl>
                                          <p:spTgt spid="9">
                                            <p:txEl>
                                              <p:pRg st="1" end="1"/>
                                            </p:txEl>
                                          </p:spTgt>
                                        </p:tgtEl>
                                        <p:attrNameLst>
                                          <p:attrName>style.visibility</p:attrName>
                                        </p:attrNameLst>
                                      </p:cBhvr>
                                      <p:to>
                                        <p:strVal val="visible"/>
                                      </p:to>
                                    </p:set>
                                    <p:animEffect transition="in" filter="wipe(left)">
                                      <p:cBhvr>
                                        <p:cTn id="59" dur="500"/>
                                        <p:tgtEl>
                                          <p:spTgt spid="9">
                                            <p:txEl>
                                              <p:pRg st="1" end="1"/>
                                            </p:txEl>
                                          </p:spTgt>
                                        </p:tgtEl>
                                      </p:cBhvr>
                                    </p:animEffect>
                                  </p:childTnLst>
                                </p:cTn>
                              </p:par>
                            </p:childTnLst>
                          </p:cTn>
                        </p:par>
                        <p:par>
                          <p:cTn id="60" fill="hold" nodeType="afterGroup">
                            <p:stCondLst>
                              <p:cond delay="1000"/>
                            </p:stCondLst>
                            <p:childTnLst>
                              <p:par>
                                <p:cTn id="61" presetID="22" presetClass="entr" presetSubtype="8" fill="hold" nodeType="afterEffect">
                                  <p:stCondLst>
                                    <p:cond delay="0"/>
                                  </p:stCondLst>
                                  <p:childTnLst>
                                    <p:set>
                                      <p:cBhvr>
                                        <p:cTn id="62" dur="1" fill="hold">
                                          <p:stCondLst>
                                            <p:cond delay="0"/>
                                          </p:stCondLst>
                                        </p:cTn>
                                        <p:tgtEl>
                                          <p:spTgt spid="9">
                                            <p:txEl>
                                              <p:pRg st="2" end="2"/>
                                            </p:txEl>
                                          </p:spTgt>
                                        </p:tgtEl>
                                        <p:attrNameLst>
                                          <p:attrName>style.visibility</p:attrName>
                                        </p:attrNameLst>
                                      </p:cBhvr>
                                      <p:to>
                                        <p:strVal val="visible"/>
                                      </p:to>
                                    </p:set>
                                    <p:animEffect transition="in" filter="wipe(left)">
                                      <p:cBhvr>
                                        <p:cTn id="63" dur="500"/>
                                        <p:tgtEl>
                                          <p:spTgt spid="9">
                                            <p:txEl>
                                              <p:pRg st="2" end="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0" fill="hold" nodeType="clickEffect">
                                  <p:stCondLst>
                                    <p:cond delay="0"/>
                                  </p:stCondLst>
                                  <p:childTnLst>
                                    <p:set>
                                      <p:cBhvr>
                                        <p:cTn id="67" dur="1" fill="hold">
                                          <p:stCondLst>
                                            <p:cond delay="0"/>
                                          </p:stCondLst>
                                        </p:cTn>
                                        <p:tgtEl>
                                          <p:spTgt spid="9">
                                            <p:txEl>
                                              <p:pRg st="3" end="3"/>
                                            </p:txEl>
                                          </p:spTgt>
                                        </p:tgtEl>
                                        <p:attrNameLst>
                                          <p:attrName>style.visibility</p:attrName>
                                        </p:attrNameLst>
                                      </p:cBhvr>
                                      <p:to>
                                        <p:strVal val="visible"/>
                                      </p:to>
                                    </p:set>
                                    <p:anim calcmode="lin" valueType="num">
                                      <p:cBhvr>
                                        <p:cTn id="68"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69"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7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1" fill="hold" display="0">
                  <p:stCondLst>
                    <p:cond delay="indefinite"/>
                  </p:stCondLst>
                  <p:endCondLst>
                    <p:cond evt="onStopAudio" delay="0">
                      <p:tgtEl>
                        <p:sldTgt/>
                      </p:tgtEl>
                    </p:cond>
                  </p:endCondLst>
                </p:cTn>
                <p:tgtEl>
                  <p:spTgt spid="3"/>
                </p:tgtEl>
              </p:cMediaNode>
            </p:audio>
          </p:childTnLst>
        </p:cTn>
      </p:par>
    </p:tnLst>
    <p:bldLst>
      <p:bldP spid="10"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1425575"/>
            <a:ext cx="5976937"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071813" y="3786188"/>
            <a:ext cx="1357312" cy="36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 name="Straight Connector 8"/>
          <p:cNvCxnSpPr/>
          <p:nvPr/>
        </p:nvCxnSpPr>
        <p:spPr>
          <a:xfrm>
            <a:off x="4143375" y="3571875"/>
            <a:ext cx="357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4178300" y="3894138"/>
            <a:ext cx="642937"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3"/>
          <p:cNvGrpSpPr>
            <a:grpSpLocks/>
          </p:cNvGrpSpPr>
          <p:nvPr/>
        </p:nvGrpSpPr>
        <p:grpSpPr bwMode="auto">
          <a:xfrm>
            <a:off x="3071813" y="2857500"/>
            <a:ext cx="1071562" cy="1357313"/>
            <a:chOff x="3071813" y="2857500"/>
            <a:chExt cx="1071562" cy="1357313"/>
          </a:xfrm>
        </p:grpSpPr>
        <p:sp>
          <p:nvSpPr>
            <p:cNvPr id="5" name="Rectangle 4"/>
            <p:cNvSpPr/>
            <p:nvPr/>
          </p:nvSpPr>
          <p:spPr>
            <a:xfrm>
              <a:off x="3071813" y="2857500"/>
              <a:ext cx="1071562" cy="13573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496" name="TextBox 21"/>
            <p:cNvSpPr txBox="1">
              <a:spLocks noChangeArrowheads="1"/>
            </p:cNvSpPr>
            <p:nvPr/>
          </p:nvSpPr>
          <p:spPr bwMode="auto">
            <a:xfrm>
              <a:off x="3071813" y="3286125"/>
              <a:ext cx="1071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Decoder</a:t>
              </a:r>
            </a:p>
          </p:txBody>
        </p:sp>
      </p:grpSp>
      <p:grpSp>
        <p:nvGrpSpPr>
          <p:cNvPr id="3" name="Group 16"/>
          <p:cNvGrpSpPr>
            <a:grpSpLocks/>
          </p:cNvGrpSpPr>
          <p:nvPr/>
        </p:nvGrpSpPr>
        <p:grpSpPr bwMode="auto">
          <a:xfrm>
            <a:off x="4214813" y="4143375"/>
            <a:ext cx="785812" cy="642938"/>
            <a:chOff x="4214810" y="4143380"/>
            <a:chExt cx="785812" cy="642947"/>
          </a:xfrm>
        </p:grpSpPr>
        <p:grpSp>
          <p:nvGrpSpPr>
            <p:cNvPr id="20491" name="Group 15"/>
            <p:cNvGrpSpPr>
              <a:grpSpLocks/>
            </p:cNvGrpSpPr>
            <p:nvPr/>
          </p:nvGrpSpPr>
          <p:grpSpPr bwMode="auto">
            <a:xfrm>
              <a:off x="4214810" y="4143380"/>
              <a:ext cx="785812" cy="642947"/>
              <a:chOff x="4214810" y="4143375"/>
              <a:chExt cx="785812" cy="642947"/>
            </a:xfrm>
          </p:grpSpPr>
          <p:sp>
            <p:nvSpPr>
              <p:cNvPr id="21" name="Oval 20"/>
              <p:cNvSpPr/>
              <p:nvPr/>
            </p:nvSpPr>
            <p:spPr>
              <a:xfrm>
                <a:off x="4429122" y="4143375"/>
                <a:ext cx="142875" cy="1428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494" name="TextBox 25"/>
              <p:cNvSpPr txBox="1">
                <a:spLocks noChangeArrowheads="1"/>
              </p:cNvSpPr>
              <p:nvPr/>
            </p:nvSpPr>
            <p:spPr bwMode="auto">
              <a:xfrm>
                <a:off x="4214810" y="4416435"/>
                <a:ext cx="785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CS</a:t>
                </a:r>
              </a:p>
            </p:txBody>
          </p:sp>
        </p:grpSp>
        <p:cxnSp>
          <p:nvCxnSpPr>
            <p:cNvPr id="28" name="Straight Connector 27"/>
            <p:cNvCxnSpPr/>
            <p:nvPr/>
          </p:nvCxnSpPr>
          <p:spPr>
            <a:xfrm>
              <a:off x="4286247" y="4416434"/>
              <a:ext cx="28575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03" name="TextBox 31"/>
          <p:cNvSpPr txBox="1">
            <a:spLocks noChangeArrowheads="1"/>
          </p:cNvSpPr>
          <p:nvPr/>
        </p:nvSpPr>
        <p:spPr bwMode="auto">
          <a:xfrm>
            <a:off x="4786313" y="1428750"/>
            <a:ext cx="4357687"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600"/>
              </a:spcAft>
              <a:buFontTx/>
              <a:buNone/>
            </a:pPr>
            <a:r>
              <a:rPr lang="en-US" altLang="zh-CN" sz="2800" b="1">
                <a:solidFill>
                  <a:srgbClr val="0070C0"/>
                </a:solidFill>
                <a:latin typeface="Arial" panose="020B0604020202020204" pitchFamily="34" charset="0"/>
              </a:rPr>
              <a:t>Full Address Decoding:     </a:t>
            </a:r>
          </a:p>
          <a:p>
            <a:pPr eaLnBrk="1" hangingPunct="1">
              <a:spcBef>
                <a:spcPct val="0"/>
              </a:spcBef>
              <a:spcAft>
                <a:spcPts val="600"/>
              </a:spcAft>
              <a:buFontTx/>
              <a:buNone/>
            </a:pPr>
            <a:r>
              <a:rPr lang="en-US" altLang="zh-CN" sz="2000">
                <a:latin typeface="Arial" panose="020B0604020202020204" pitchFamily="34" charset="0"/>
              </a:rPr>
              <a:t>In full decoding, all CPU address pins are used</a:t>
            </a:r>
          </a:p>
          <a:p>
            <a:pPr eaLnBrk="1" hangingPunct="1">
              <a:spcBef>
                <a:spcPct val="0"/>
              </a:spcBef>
              <a:spcAft>
                <a:spcPts val="600"/>
              </a:spcAft>
              <a:buFontTx/>
              <a:buNone/>
            </a:pPr>
            <a:r>
              <a:rPr lang="en-US" altLang="zh-CN" sz="2000">
                <a:latin typeface="Arial" panose="020B0604020202020204" pitchFamily="34" charset="0"/>
              </a:rPr>
              <a:t>Pins not used by RAM are decoded externally</a:t>
            </a:r>
          </a:p>
          <a:p>
            <a:pPr eaLnBrk="1" hangingPunct="1">
              <a:spcBef>
                <a:spcPct val="0"/>
              </a:spcBef>
              <a:spcAft>
                <a:spcPts val="600"/>
              </a:spcAft>
              <a:buFontTx/>
              <a:buNone/>
            </a:pPr>
            <a:r>
              <a:rPr lang="en-US" altLang="zh-CN" sz="2000">
                <a:latin typeface="Arial" panose="020B0604020202020204" pitchFamily="34" charset="0"/>
              </a:rPr>
              <a:t>Output of external decoder connected to Chip Select of RAM</a:t>
            </a:r>
          </a:p>
          <a:p>
            <a:pPr eaLnBrk="1" hangingPunct="1">
              <a:spcBef>
                <a:spcPct val="0"/>
              </a:spcBef>
              <a:spcAft>
                <a:spcPts val="600"/>
              </a:spcAft>
              <a:buFontTx/>
              <a:buNone/>
            </a:pPr>
            <a:r>
              <a:rPr lang="en-US" altLang="zh-CN" sz="2400">
                <a:solidFill>
                  <a:srgbClr val="FF0000"/>
                </a:solidFill>
                <a:latin typeface="Arial" panose="020B0604020202020204" pitchFamily="34" charset="0"/>
              </a:rPr>
              <a:t>Each location now has a unique address </a:t>
            </a:r>
          </a:p>
          <a:p>
            <a:pPr eaLnBrk="1" hangingPunct="1">
              <a:spcBef>
                <a:spcPct val="0"/>
              </a:spcBef>
              <a:spcAft>
                <a:spcPts val="600"/>
              </a:spcAft>
              <a:buFontTx/>
              <a:buNone/>
            </a:pPr>
            <a:endParaRPr lang="en-US" altLang="en-US" sz="1800">
              <a:latin typeface="Arial" panose="020B0604020202020204" pitchFamily="34" charset="0"/>
            </a:endParaRPr>
          </a:p>
        </p:txBody>
      </p:sp>
      <p:sp>
        <p:nvSpPr>
          <p:cNvPr id="20489" name="TextBox 32"/>
          <p:cNvSpPr txBox="1">
            <a:spLocks noChangeArrowheads="1"/>
          </p:cNvSpPr>
          <p:nvPr/>
        </p:nvSpPr>
        <p:spPr bwMode="auto">
          <a:xfrm>
            <a:off x="1964889" y="4310000"/>
            <a:ext cx="740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A </a:t>
            </a:r>
            <a:r>
              <a:rPr lang="en-US" altLang="en-US" sz="1800" dirty="0" smtClean="0">
                <a:latin typeface="Arial" panose="020B0604020202020204" pitchFamily="34" charset="0"/>
              </a:rPr>
              <a:t>11</a:t>
            </a:r>
            <a:endParaRPr lang="en-US" altLang="en-US" sz="1800" dirty="0">
              <a:latin typeface="Arial" panose="020B0604020202020204" pitchFamily="34" charset="0"/>
            </a:endParaRPr>
          </a:p>
        </p:txBody>
      </p:sp>
      <p:sp>
        <p:nvSpPr>
          <p:cNvPr id="34" name="Rectangle 2"/>
          <p:cNvSpPr txBox="1">
            <a:spLocks noChangeArrowheads="1"/>
          </p:cNvSpPr>
          <p:nvPr/>
        </p:nvSpPr>
        <p:spPr>
          <a:xfrm>
            <a:off x="609600" y="214313"/>
            <a:ext cx="8229600" cy="1143000"/>
          </a:xfrm>
          <a:prstGeom prst="rect">
            <a:avLst/>
          </a:prstGeom>
          <a:solidFill>
            <a:srgbClr val="66FFFF"/>
          </a:solidFill>
        </p:spPr>
        <p:txBody>
          <a:bodyPr anchor="ctr">
            <a:normAutofit/>
          </a:bodyPr>
          <a:lstStyle/>
          <a:p>
            <a:pPr algn="ctr" eaLnBrk="1" fontAlgn="auto" hangingPunct="1">
              <a:spcAft>
                <a:spcPts val="0"/>
              </a:spcAft>
              <a:defRPr/>
            </a:pPr>
            <a:r>
              <a:rPr lang="en-US" sz="4000" b="1">
                <a:latin typeface="+mj-lt"/>
                <a:ea typeface="+mj-ea"/>
                <a:cs typeface="+mj-cs"/>
              </a:rPr>
              <a:t>Partial and Full Address Decoding</a:t>
            </a:r>
            <a:endParaRPr lang="en-GB" sz="4000" b="1" dirty="0">
              <a:latin typeface="+mj-lt"/>
              <a:ea typeface="+mj-ea"/>
              <a:cs typeface="+mj-cs"/>
            </a:endParaRPr>
          </a:p>
        </p:txBody>
      </p:sp>
      <p:sp>
        <p:nvSpPr>
          <p:cNvPr id="17" name="TextBox 16"/>
          <p:cNvSpPr txBox="1"/>
          <p:nvPr/>
        </p:nvSpPr>
        <p:spPr>
          <a:xfrm>
            <a:off x="426558" y="3126097"/>
            <a:ext cx="461665" cy="1964705"/>
          </a:xfrm>
          <a:prstGeom prst="rect">
            <a:avLst/>
          </a:prstGeom>
          <a:solidFill>
            <a:schemeClr val="bg1"/>
          </a:solid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8080 Address Bus</a:t>
            </a:r>
            <a:endPar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p:cNvSpPr txBox="1"/>
          <p:nvPr/>
        </p:nvSpPr>
        <p:spPr>
          <a:xfrm>
            <a:off x="1968251" y="4721470"/>
            <a:ext cx="595035" cy="369332"/>
          </a:xfrm>
          <a:prstGeom prst="rect">
            <a:avLst/>
          </a:prstGeom>
          <a:solidFill>
            <a:schemeClr val="bg1"/>
          </a:solidFill>
        </p:spPr>
        <p:txBody>
          <a:bodyPr wrap="none" rtlCol="0">
            <a:spAutoFit/>
          </a:bodyPr>
          <a:lstStyle/>
          <a:p>
            <a:r>
              <a:rPr lang="en-SG" dirty="0" smtClean="0"/>
              <a:t>A10</a:t>
            </a:r>
            <a:endParaRPr lang="en-SG" dirty="0"/>
          </a:p>
        </p:txBody>
      </p:sp>
      <p:sp>
        <p:nvSpPr>
          <p:cNvPr id="6" name="TextBox 5"/>
          <p:cNvSpPr txBox="1"/>
          <p:nvPr/>
        </p:nvSpPr>
        <p:spPr>
          <a:xfrm>
            <a:off x="1990430" y="3404981"/>
            <a:ext cx="595035" cy="369332"/>
          </a:xfrm>
          <a:prstGeom prst="rect">
            <a:avLst/>
          </a:prstGeom>
          <a:solidFill>
            <a:schemeClr val="bg1"/>
          </a:solidFill>
        </p:spPr>
        <p:txBody>
          <a:bodyPr wrap="none" rtlCol="0">
            <a:spAutoFit/>
          </a:bodyPr>
          <a:lstStyle/>
          <a:p>
            <a:r>
              <a:rPr lang="en-SG" dirty="0" smtClean="0"/>
              <a:t>A15</a:t>
            </a:r>
            <a:endParaRPr lang="en-SG" dirty="0"/>
          </a:p>
        </p:txBody>
      </p:sp>
      <p:sp>
        <p:nvSpPr>
          <p:cNvPr id="8" name="TextBox 7"/>
          <p:cNvSpPr txBox="1"/>
          <p:nvPr/>
        </p:nvSpPr>
        <p:spPr>
          <a:xfrm>
            <a:off x="3799083" y="4967198"/>
            <a:ext cx="844729" cy="412324"/>
          </a:xfrm>
          <a:prstGeom prst="rect">
            <a:avLst/>
          </a:prstGeom>
          <a:solidFill>
            <a:schemeClr val="bg1"/>
          </a:solidFill>
        </p:spPr>
        <p:txBody>
          <a:bodyPr wrap="square" rtlCol="0">
            <a:spAutoFit/>
          </a:bodyPr>
          <a:lstStyle/>
          <a:p>
            <a:r>
              <a:rPr lang="en-SG" sz="2000" dirty="0" smtClean="0"/>
              <a:t>6116</a:t>
            </a:r>
            <a:endParaRPr lang="en-SG" sz="2000" dirty="0"/>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366"/>
    </mc:Choice>
    <mc:Fallback xmlns="">
      <p:transition spd="slow" advTm="27366"/>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dissolve">
                                      <p:cBhvr>
                                        <p:cTn id="10" dur="500"/>
                                        <p:tgtEl>
                                          <p:spTgt spid="8194"/>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8203">
                                            <p:txEl>
                                              <p:pRg st="0" end="0"/>
                                            </p:txEl>
                                          </p:spTgt>
                                        </p:tgtEl>
                                        <p:attrNameLst>
                                          <p:attrName>style.visibility</p:attrName>
                                        </p:attrNameLst>
                                      </p:cBhvr>
                                      <p:to>
                                        <p:strVal val="visible"/>
                                      </p:to>
                                    </p:set>
                                    <p:animEffect transition="in" filter="wipe(left)">
                                      <p:cBhvr>
                                        <p:cTn id="14" dur="500"/>
                                        <p:tgtEl>
                                          <p:spTgt spid="8203">
                                            <p:txEl>
                                              <p:pRg st="0" end="0"/>
                                            </p:txEl>
                                          </p:spTgt>
                                        </p:tgtEl>
                                      </p:cBhvr>
                                    </p:animEffect>
                                  </p:childTnLst>
                                </p:cTn>
                              </p:par>
                            </p:childTnLst>
                          </p:cTn>
                        </p:par>
                        <p:par>
                          <p:cTn id="15" fill="hold" nodeType="afterGroup">
                            <p:stCondLst>
                              <p:cond delay="1000"/>
                            </p:stCondLst>
                            <p:childTnLst>
                              <p:par>
                                <p:cTn id="16" presetID="22" presetClass="entr" presetSubtype="8" fill="hold" nodeType="afterEffect">
                                  <p:stCondLst>
                                    <p:cond delay="0"/>
                                  </p:stCondLst>
                                  <p:childTnLst>
                                    <p:set>
                                      <p:cBhvr>
                                        <p:cTn id="17" dur="1" fill="hold">
                                          <p:stCondLst>
                                            <p:cond delay="0"/>
                                          </p:stCondLst>
                                        </p:cTn>
                                        <p:tgtEl>
                                          <p:spTgt spid="8203">
                                            <p:txEl>
                                              <p:pRg st="1" end="1"/>
                                            </p:txEl>
                                          </p:spTgt>
                                        </p:tgtEl>
                                        <p:attrNameLst>
                                          <p:attrName>style.visibility</p:attrName>
                                        </p:attrNameLst>
                                      </p:cBhvr>
                                      <p:to>
                                        <p:strVal val="visible"/>
                                      </p:to>
                                    </p:set>
                                    <p:animEffect transition="in" filter="wipe(left)">
                                      <p:cBhvr>
                                        <p:cTn id="18" dur="500"/>
                                        <p:tgtEl>
                                          <p:spTgt spid="820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8203">
                                            <p:txEl>
                                              <p:pRg st="2" end="2"/>
                                            </p:txEl>
                                          </p:spTgt>
                                        </p:tgtEl>
                                        <p:attrNameLst>
                                          <p:attrName>style.visibility</p:attrName>
                                        </p:attrNameLst>
                                      </p:cBhvr>
                                      <p:to>
                                        <p:strVal val="visible"/>
                                      </p:to>
                                    </p:set>
                                    <p:animEffect transition="in" filter="wipe(left)">
                                      <p:cBhvr>
                                        <p:cTn id="23" dur="500"/>
                                        <p:tgtEl>
                                          <p:spTgt spid="8203">
                                            <p:txEl>
                                              <p:pRg st="2" end="2"/>
                                            </p:txEl>
                                          </p:spTgt>
                                        </p:tgtEl>
                                      </p:cBhvr>
                                    </p:animEffect>
                                  </p:childTnLst>
                                </p:cTn>
                              </p:par>
                            </p:childTnLst>
                          </p:cTn>
                        </p:par>
                        <p:par>
                          <p:cTn id="24" fill="hold" nodeType="afterGroup">
                            <p:stCondLst>
                              <p:cond delay="500"/>
                            </p:stCondLst>
                            <p:childTnLst>
                              <p:par>
                                <p:cTn id="25" presetID="53"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8203">
                                            <p:txEl>
                                              <p:pRg st="3" end="3"/>
                                            </p:txEl>
                                          </p:spTgt>
                                        </p:tgtEl>
                                        <p:attrNameLst>
                                          <p:attrName>style.visibility</p:attrName>
                                        </p:attrNameLst>
                                      </p:cBhvr>
                                      <p:to>
                                        <p:strVal val="visible"/>
                                      </p:to>
                                    </p:set>
                                    <p:animEffect transition="in" filter="wipe(left)">
                                      <p:cBhvr>
                                        <p:cTn id="34" dur="500"/>
                                        <p:tgtEl>
                                          <p:spTgt spid="8203">
                                            <p:txEl>
                                              <p:pRg st="3" end="3"/>
                                            </p:txEl>
                                          </p:spTgt>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nodeType="afterGroup">
                            <p:stCondLst>
                              <p:cond delay="1000"/>
                            </p:stCondLst>
                            <p:childTnLst>
                              <p:par>
                                <p:cTn id="40" presetID="22" presetClass="entr" presetSubtype="1"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childTnLst>
                          </p:cTn>
                        </p:par>
                        <p:par>
                          <p:cTn id="43" fill="hold" nodeType="afterGroup">
                            <p:stCondLst>
                              <p:cond delay="1500"/>
                            </p:stCondLst>
                            <p:childTnLst>
                              <p:par>
                                <p:cTn id="44" presetID="9"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dissolve">
                                      <p:cBhvr>
                                        <p:cTn id="46" dur="500"/>
                                        <p:tgtEl>
                                          <p:spTgt spid="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8203">
                                            <p:txEl>
                                              <p:pRg st="4" end="4"/>
                                            </p:txEl>
                                          </p:spTgt>
                                        </p:tgtEl>
                                        <p:attrNameLst>
                                          <p:attrName>style.visibility</p:attrName>
                                        </p:attrNameLst>
                                      </p:cBhvr>
                                      <p:to>
                                        <p:strVal val="visible"/>
                                      </p:to>
                                    </p:set>
                                    <p:animEffect transition="in" filter="wipe(left)">
                                      <p:cBhvr>
                                        <p:cTn id="51" dur="500"/>
                                        <p:tgtEl>
                                          <p:spTgt spid="82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solidFill>
            <a:srgbClr val="66FFFF"/>
          </a:solidFill>
        </p:spPr>
        <p:txBody>
          <a:bodyPr/>
          <a:lstStyle/>
          <a:p>
            <a:pPr eaLnBrk="1" hangingPunct="1"/>
            <a:r>
              <a:rPr lang="en-US" altLang="zh-CN" smtClean="0"/>
              <a:t>Address Decoding</a:t>
            </a:r>
            <a:endParaRPr lang="en-GB" altLang="en-US" smtClean="0"/>
          </a:p>
        </p:txBody>
      </p:sp>
      <p:sp>
        <p:nvSpPr>
          <p:cNvPr id="9219" name="Rectangle 3"/>
          <p:cNvSpPr>
            <a:spLocks noGrp="1" noChangeArrowheads="1"/>
          </p:cNvSpPr>
          <p:nvPr>
            <p:ph idx="1"/>
          </p:nvPr>
        </p:nvSpPr>
        <p:spPr/>
        <p:txBody>
          <a:bodyPr/>
          <a:lstStyle/>
          <a:p>
            <a:pPr eaLnBrk="1" hangingPunct="1">
              <a:lnSpc>
                <a:spcPct val="90000"/>
              </a:lnSpc>
              <a:spcBef>
                <a:spcPts val="1200"/>
              </a:spcBef>
            </a:pPr>
            <a:r>
              <a:rPr lang="en-US" altLang="zh-CN" dirty="0" smtClean="0"/>
              <a:t>Most systems contain &gt;1 MEMORY chip</a:t>
            </a:r>
          </a:p>
          <a:p>
            <a:pPr eaLnBrk="1" hangingPunct="1">
              <a:lnSpc>
                <a:spcPct val="90000"/>
              </a:lnSpc>
              <a:spcBef>
                <a:spcPts val="1200"/>
              </a:spcBef>
            </a:pPr>
            <a:r>
              <a:rPr lang="en-US" altLang="zh-CN" dirty="0" smtClean="0">
                <a:solidFill>
                  <a:srgbClr val="0070C0"/>
                </a:solidFill>
              </a:rPr>
              <a:t>Each chip must occupy a different address range within the memory map</a:t>
            </a:r>
          </a:p>
          <a:p>
            <a:pPr eaLnBrk="1" hangingPunct="1">
              <a:lnSpc>
                <a:spcPct val="90000"/>
              </a:lnSpc>
              <a:spcBef>
                <a:spcPts val="1200"/>
              </a:spcBef>
            </a:pPr>
            <a:r>
              <a:rPr lang="en-US" altLang="zh-CN" dirty="0" smtClean="0">
                <a:solidFill>
                  <a:srgbClr val="00FF00"/>
                </a:solidFill>
              </a:rPr>
              <a:t>Each chip will have some addressing pins to select their internal locations</a:t>
            </a:r>
          </a:p>
          <a:p>
            <a:pPr eaLnBrk="1" hangingPunct="1">
              <a:lnSpc>
                <a:spcPct val="90000"/>
              </a:lnSpc>
              <a:spcBef>
                <a:spcPts val="1200"/>
              </a:spcBef>
            </a:pPr>
            <a:r>
              <a:rPr lang="en-US" altLang="zh-CN" dirty="0" smtClean="0">
                <a:solidFill>
                  <a:srgbClr val="C00000"/>
                </a:solidFill>
              </a:rPr>
              <a:t>They will require an external circuit that will select the chip itself</a:t>
            </a:r>
          </a:p>
          <a:p>
            <a:pPr eaLnBrk="1" hangingPunct="1">
              <a:lnSpc>
                <a:spcPct val="90000"/>
              </a:lnSpc>
              <a:spcBef>
                <a:spcPts val="1200"/>
              </a:spcBef>
            </a:pPr>
            <a:r>
              <a:rPr lang="en-US" altLang="zh-CN" dirty="0" smtClean="0"/>
              <a:t>This is called </a:t>
            </a:r>
            <a:r>
              <a:rPr lang="en-US" altLang="zh-CN" dirty="0" smtClean="0">
                <a:solidFill>
                  <a:srgbClr val="FF0000"/>
                </a:solidFill>
              </a:rPr>
              <a:t>“address decoding circuit”.</a:t>
            </a:r>
          </a:p>
          <a:p>
            <a:pPr eaLnBrk="1" hangingPunct="1">
              <a:lnSpc>
                <a:spcPct val="90000"/>
              </a:lnSpc>
            </a:pPr>
            <a:endParaRPr lang="en-GB" altLang="en-US" dirty="0" smtClean="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3613" y="6297613"/>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658"/>
    </mc:Choice>
    <mc:Fallback xmlns="">
      <p:transition spd="slow" advTm="34658"/>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9219">
                                            <p:txEl>
                                              <p:pRg st="0" end="0"/>
                                            </p:txEl>
                                          </p:spTgt>
                                        </p:tgtEl>
                                        <p:attrNameLst>
                                          <p:attrName>style.visibility</p:attrName>
                                        </p:attrNameLst>
                                      </p:cBhvr>
                                      <p:to>
                                        <p:strVal val="visible"/>
                                      </p:to>
                                    </p:set>
                                    <p:animEffect transition="in" filter="wipe(left)">
                                      <p:cBhvr>
                                        <p:cTn id="10" dur="500"/>
                                        <p:tgtEl>
                                          <p:spTgt spid="9219">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9219">
                                            <p:txEl>
                                              <p:pRg st="1" end="1"/>
                                            </p:txEl>
                                          </p:spTgt>
                                        </p:tgtEl>
                                        <p:attrNameLst>
                                          <p:attrName>style.visibility</p:attrName>
                                        </p:attrNameLst>
                                      </p:cBhvr>
                                      <p:to>
                                        <p:strVal val="visible"/>
                                      </p:to>
                                    </p:set>
                                    <p:animEffect transition="in" filter="wipe(left)">
                                      <p:cBhvr>
                                        <p:cTn id="15" dur="500"/>
                                        <p:tgtEl>
                                          <p:spTgt spid="9219">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9219">
                                            <p:txEl>
                                              <p:pRg st="2" end="2"/>
                                            </p:txEl>
                                          </p:spTgt>
                                        </p:tgtEl>
                                        <p:attrNameLst>
                                          <p:attrName>style.visibility</p:attrName>
                                        </p:attrNameLst>
                                      </p:cBhvr>
                                      <p:to>
                                        <p:strVal val="visible"/>
                                      </p:to>
                                    </p:set>
                                    <p:animEffect transition="in" filter="wipe(left)">
                                      <p:cBhvr>
                                        <p:cTn id="20" dur="500"/>
                                        <p:tgtEl>
                                          <p:spTgt spid="9219">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9219">
                                            <p:txEl>
                                              <p:pRg st="3" end="3"/>
                                            </p:txEl>
                                          </p:spTgt>
                                        </p:tgtEl>
                                        <p:attrNameLst>
                                          <p:attrName>style.visibility</p:attrName>
                                        </p:attrNameLst>
                                      </p:cBhvr>
                                      <p:to>
                                        <p:strVal val="visible"/>
                                      </p:to>
                                    </p:set>
                                    <p:animEffect transition="in" filter="wipe(left)">
                                      <p:cBhvr>
                                        <p:cTn id="25" dur="500"/>
                                        <p:tgtEl>
                                          <p:spTgt spid="9219">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9219">
                                            <p:txEl>
                                              <p:pRg st="4" end="4"/>
                                            </p:txEl>
                                          </p:spTgt>
                                        </p:tgtEl>
                                        <p:attrNameLst>
                                          <p:attrName>style.visibility</p:attrName>
                                        </p:attrNameLst>
                                      </p:cBhvr>
                                      <p:to>
                                        <p:strVal val="visible"/>
                                      </p:to>
                                    </p:set>
                                    <p:animEffect transition="in" filter="wipe(left)">
                                      <p:cBhvr>
                                        <p:cTn id="30" dur="500"/>
                                        <p:tgtEl>
                                          <p:spTgt spid="9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hangingPunct="1">
              <a:defRPr/>
            </a:pPr>
            <a:r>
              <a:rPr lang="en-US" dirty="0" smtClean="0">
                <a:solidFill>
                  <a:srgbClr val="C00000"/>
                </a:solidFill>
              </a:rPr>
              <a:t>Tools for Decoding</a:t>
            </a:r>
            <a:endParaRPr lang="en-US" dirty="0"/>
          </a:p>
        </p:txBody>
      </p:sp>
      <p:sp>
        <p:nvSpPr>
          <p:cNvPr id="7" name="Text Placeholder 6"/>
          <p:cNvSpPr>
            <a:spLocks noGrp="1"/>
          </p:cNvSpPr>
          <p:nvPr>
            <p:ph type="body" idx="1"/>
          </p:nvPr>
        </p:nvSpPr>
        <p:spPr/>
        <p:txBody>
          <a:bodyPr/>
          <a:lstStyle/>
          <a:p>
            <a:pPr eaLnBrk="1" hangingPunct="1">
              <a:buFont typeface="Arial" charset="0"/>
              <a:buNone/>
              <a:defRPr/>
            </a:pPr>
            <a:endParaRPr 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514675184"/>
</p:tagLst>
</file>

<file path=ppt/tags/tag10.xml><?xml version="1.0" encoding="utf-8"?>
<p:tagLst xmlns:a="http://schemas.openxmlformats.org/drawingml/2006/main" xmlns:r="http://schemas.openxmlformats.org/officeDocument/2006/relationships" xmlns:p="http://schemas.openxmlformats.org/presentationml/2006/main">
  <p:tag name="TIMING" val="|25|7.1|2.6|3.4"/>
</p:tagLst>
</file>

<file path=ppt/tags/tag11.xml><?xml version="1.0" encoding="utf-8"?>
<p:tagLst xmlns:a="http://schemas.openxmlformats.org/drawingml/2006/main" xmlns:r="http://schemas.openxmlformats.org/officeDocument/2006/relationships" xmlns:p="http://schemas.openxmlformats.org/presentationml/2006/main">
  <p:tag name="TIMING" val="|10.3"/>
</p:tagLst>
</file>

<file path=ppt/tags/tag12.xml><?xml version="1.0" encoding="utf-8"?>
<p:tagLst xmlns:a="http://schemas.openxmlformats.org/drawingml/2006/main" xmlns:r="http://schemas.openxmlformats.org/officeDocument/2006/relationships" xmlns:p="http://schemas.openxmlformats.org/presentationml/2006/main">
  <p:tag name="TIMING" val="|11.1|10"/>
</p:tagLst>
</file>

<file path=ppt/tags/tag13.xml><?xml version="1.0" encoding="utf-8"?>
<p:tagLst xmlns:a="http://schemas.openxmlformats.org/drawingml/2006/main" xmlns:r="http://schemas.openxmlformats.org/officeDocument/2006/relationships" xmlns:p="http://schemas.openxmlformats.org/presentationml/2006/main">
  <p:tag name="TIMING" val="|16.7|7.4|12.9|1.6|1.5|1.6|1.7|1.8|1.7"/>
</p:tagLst>
</file>

<file path=ppt/tags/tag14.xml><?xml version="1.0" encoding="utf-8"?>
<p:tagLst xmlns:a="http://schemas.openxmlformats.org/drawingml/2006/main" xmlns:r="http://schemas.openxmlformats.org/officeDocument/2006/relationships" xmlns:p="http://schemas.openxmlformats.org/presentationml/2006/main">
  <p:tag name="TIMING" val="|7.6|8.5|4.1|1.2|2.2|22.1|18.9"/>
</p:tagLst>
</file>

<file path=ppt/tags/tag15.xml><?xml version="1.0" encoding="utf-8"?>
<p:tagLst xmlns:a="http://schemas.openxmlformats.org/drawingml/2006/main" xmlns:r="http://schemas.openxmlformats.org/officeDocument/2006/relationships" xmlns:p="http://schemas.openxmlformats.org/presentationml/2006/main">
  <p:tag name="TIMING" val="|6.9|4.7"/>
</p:tagLst>
</file>

<file path=ppt/tags/tag16.xml><?xml version="1.0" encoding="utf-8"?>
<p:tagLst xmlns:a="http://schemas.openxmlformats.org/drawingml/2006/main" xmlns:r="http://schemas.openxmlformats.org/officeDocument/2006/relationships" xmlns:p="http://schemas.openxmlformats.org/presentationml/2006/main">
  <p:tag name="TIMING" val="|6.7"/>
</p:tagLst>
</file>

<file path=ppt/tags/tag17.xml><?xml version="1.0" encoding="utf-8"?>
<p:tagLst xmlns:a="http://schemas.openxmlformats.org/drawingml/2006/main" xmlns:r="http://schemas.openxmlformats.org/officeDocument/2006/relationships" xmlns:p="http://schemas.openxmlformats.org/presentationml/2006/main">
  <p:tag name="TIMING" val="|9.6|3.9|4.8|3.7"/>
</p:tagLst>
</file>

<file path=ppt/tags/tag18.xml><?xml version="1.0" encoding="utf-8"?>
<p:tagLst xmlns:a="http://schemas.openxmlformats.org/drawingml/2006/main" xmlns:r="http://schemas.openxmlformats.org/officeDocument/2006/relationships" xmlns:p="http://schemas.openxmlformats.org/presentationml/2006/main">
  <p:tag name="TIMING" val="|5.8|4.2|3.7|9.2|5.4"/>
</p:tagLst>
</file>

<file path=ppt/tags/tag19.xml><?xml version="1.0" encoding="utf-8"?>
<p:tagLst xmlns:a="http://schemas.openxmlformats.org/drawingml/2006/main" xmlns:r="http://schemas.openxmlformats.org/officeDocument/2006/relationships" xmlns:p="http://schemas.openxmlformats.org/presentationml/2006/main">
  <p:tag name="TIMING" val="|9.6|4.8|7.6|18|8.9|3.7"/>
</p:tagLst>
</file>

<file path=ppt/tags/tag2.xml><?xml version="1.0" encoding="utf-8"?>
<p:tagLst xmlns:a="http://schemas.openxmlformats.org/drawingml/2006/main" xmlns:r="http://schemas.openxmlformats.org/officeDocument/2006/relationships" xmlns:p="http://schemas.openxmlformats.org/presentationml/2006/main">
  <p:tag name="TIMING" val="|6.1|13.3|23.4|35.2|1.7|2.3|12.3|10.9"/>
</p:tagLst>
</file>

<file path=ppt/tags/tag20.xml><?xml version="1.0" encoding="utf-8"?>
<p:tagLst xmlns:a="http://schemas.openxmlformats.org/drawingml/2006/main" xmlns:r="http://schemas.openxmlformats.org/officeDocument/2006/relationships" xmlns:p="http://schemas.openxmlformats.org/presentationml/2006/main">
  <p:tag name="TIMING" val="|39|5.8"/>
</p:tagLst>
</file>

<file path=ppt/tags/tag21.xml><?xml version="1.0" encoding="utf-8"?>
<p:tagLst xmlns:a="http://schemas.openxmlformats.org/drawingml/2006/main" xmlns:r="http://schemas.openxmlformats.org/officeDocument/2006/relationships" xmlns:p="http://schemas.openxmlformats.org/presentationml/2006/main">
  <p:tag name="TIMING" val="|10.8|5.9|2|1.4"/>
</p:tagLst>
</file>

<file path=ppt/tags/tag3.xml><?xml version="1.0" encoding="utf-8"?>
<p:tagLst xmlns:a="http://schemas.openxmlformats.org/drawingml/2006/main" xmlns:r="http://schemas.openxmlformats.org/officeDocument/2006/relationships" xmlns:p="http://schemas.openxmlformats.org/presentationml/2006/main">
  <p:tag name="TIMING" val="|5.8|5.8|12.2|5.8"/>
</p:tagLst>
</file>

<file path=ppt/tags/tag4.xml><?xml version="1.0" encoding="utf-8"?>
<p:tagLst xmlns:a="http://schemas.openxmlformats.org/drawingml/2006/main" xmlns:r="http://schemas.openxmlformats.org/officeDocument/2006/relationships" xmlns:p="http://schemas.openxmlformats.org/presentationml/2006/main">
  <p:tag name="TIMING" val="|10.2|5.4|13"/>
</p:tagLst>
</file>

<file path=ppt/tags/tag5.xml><?xml version="1.0" encoding="utf-8"?>
<p:tagLst xmlns:a="http://schemas.openxmlformats.org/drawingml/2006/main" xmlns:r="http://schemas.openxmlformats.org/officeDocument/2006/relationships" xmlns:p="http://schemas.openxmlformats.org/presentationml/2006/main">
  <p:tag name="TIMING" val="|15.6|4.9|4.2|6.6|18.1|14.6"/>
</p:tagLst>
</file>

<file path=ppt/tags/tag6.xml><?xml version="1.0" encoding="utf-8"?>
<p:tagLst xmlns:a="http://schemas.openxmlformats.org/drawingml/2006/main" xmlns:r="http://schemas.openxmlformats.org/officeDocument/2006/relationships" xmlns:p="http://schemas.openxmlformats.org/presentationml/2006/main">
  <p:tag name="TIMING" val="|9|6.7|6.6"/>
</p:tagLst>
</file>

<file path=ppt/tags/tag7.xml><?xml version="1.0" encoding="utf-8"?>
<p:tagLst xmlns:a="http://schemas.openxmlformats.org/drawingml/2006/main" xmlns:r="http://schemas.openxmlformats.org/officeDocument/2006/relationships" xmlns:p="http://schemas.openxmlformats.org/presentationml/2006/main">
  <p:tag name="TIMING" val="|7.1|7.3|8.2|8.3"/>
</p:tagLst>
</file>

<file path=ppt/tags/tag8.xml><?xml version="1.0" encoding="utf-8"?>
<p:tagLst xmlns:a="http://schemas.openxmlformats.org/drawingml/2006/main" xmlns:r="http://schemas.openxmlformats.org/officeDocument/2006/relationships" xmlns:p="http://schemas.openxmlformats.org/presentationml/2006/main">
  <p:tag name="TIMING" val="|41.1|2.4|2.3|2.1|2|2.5"/>
</p:tagLst>
</file>

<file path=ppt/tags/tag9.xml><?xml version="1.0" encoding="utf-8"?>
<p:tagLst xmlns:a="http://schemas.openxmlformats.org/drawingml/2006/main" xmlns:r="http://schemas.openxmlformats.org/officeDocument/2006/relationships" xmlns:p="http://schemas.openxmlformats.org/presentationml/2006/main">
  <p:tag name="TIMING" val="|9.5|2.2|7.4|13.3|13.5|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2666</TotalTime>
  <Words>3682</Words>
  <Application>Microsoft Office PowerPoint</Application>
  <PresentationFormat>On-screen Show (4:3)</PresentationFormat>
  <Paragraphs>496</Paragraphs>
  <Slides>28</Slides>
  <Notes>26</Notes>
  <HiddenSlides>1</HiddenSlides>
  <MMClips>25</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28</vt:i4>
      </vt:variant>
    </vt:vector>
  </HeadingPairs>
  <TitlesOfParts>
    <vt:vector size="39" baseType="lpstr">
      <vt:lpstr>宋体</vt:lpstr>
      <vt:lpstr>宋体</vt:lpstr>
      <vt:lpstr>Arial</vt:lpstr>
      <vt:lpstr>Calibri</vt:lpstr>
      <vt:lpstr>Courier New</vt:lpstr>
      <vt:lpstr>Times New Roman</vt:lpstr>
      <vt:lpstr>Wingdings</vt:lpstr>
      <vt:lpstr>Office Theme</vt:lpstr>
      <vt:lpstr>Default Design</vt:lpstr>
      <vt:lpstr>1_Default Design</vt:lpstr>
      <vt:lpstr>1_Office Theme</vt:lpstr>
      <vt:lpstr>Chapter 3</vt:lpstr>
      <vt:lpstr>Partial &amp; full address decoding</vt:lpstr>
      <vt:lpstr>Signals on a RAM</vt:lpstr>
      <vt:lpstr>Accessing Memory Devices</vt:lpstr>
      <vt:lpstr>PowerPoint Presentation</vt:lpstr>
      <vt:lpstr>Partial and Full Address Decoding</vt:lpstr>
      <vt:lpstr>PowerPoint Presentation</vt:lpstr>
      <vt:lpstr>Address Decoding</vt:lpstr>
      <vt:lpstr>Tools for Decoding</vt:lpstr>
      <vt:lpstr>The 74LS138 3-8 Decoder</vt:lpstr>
      <vt:lpstr>74LS138 Truth Table</vt:lpstr>
      <vt:lpstr>Comparator: 74LS85</vt:lpstr>
      <vt:lpstr>Comparator: 74LS85</vt:lpstr>
      <vt:lpstr>A Design Example:</vt:lpstr>
      <vt:lpstr>Step 1</vt:lpstr>
      <vt:lpstr>Step 2</vt:lpstr>
      <vt:lpstr>Step 2 – continued</vt:lpstr>
      <vt:lpstr>Step 2 – continued</vt:lpstr>
      <vt:lpstr>Step 3: Truth table</vt:lpstr>
      <vt:lpstr>Step 3a:Truth table – look for pattern</vt:lpstr>
      <vt:lpstr>Step 3b:Truth table – remaining  bits</vt:lpstr>
      <vt:lpstr>Step 4: Circuit</vt:lpstr>
      <vt:lpstr>Trying out the circuit – click for animation</vt:lpstr>
      <vt:lpstr>Input/Output Decoding </vt:lpstr>
      <vt:lpstr>Example</vt:lpstr>
      <vt:lpstr>PowerPoint Presentation</vt:lpstr>
      <vt:lpstr>Summary of Input/Output Decoding </vt:lpstr>
      <vt:lpstr>Chapter 3</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STAFFPC</dc:creator>
  <cp:lastModifiedBy>Wee Boon Siong</cp:lastModifiedBy>
  <cp:revision>165</cp:revision>
  <dcterms:created xsi:type="dcterms:W3CDTF">2004-01-29T03:44:41Z</dcterms:created>
  <dcterms:modified xsi:type="dcterms:W3CDTF">2021-04-16T00:36:23Z</dcterms:modified>
</cp:coreProperties>
</file>